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2"/>
  </p:notesMasterIdLst>
  <p:sldIdLst>
    <p:sldId id="281" r:id="rId2"/>
    <p:sldId id="427" r:id="rId3"/>
    <p:sldId id="365" r:id="rId4"/>
    <p:sldId id="383" r:id="rId5"/>
    <p:sldId id="367" r:id="rId6"/>
    <p:sldId id="403" r:id="rId7"/>
    <p:sldId id="409" r:id="rId8"/>
    <p:sldId id="413" r:id="rId9"/>
    <p:sldId id="412" r:id="rId10"/>
    <p:sldId id="414" r:id="rId11"/>
    <p:sldId id="416" r:id="rId12"/>
    <p:sldId id="417" r:id="rId13"/>
    <p:sldId id="418" r:id="rId14"/>
    <p:sldId id="419" r:id="rId15"/>
    <p:sldId id="421" r:id="rId16"/>
    <p:sldId id="423" r:id="rId17"/>
    <p:sldId id="422" r:id="rId18"/>
    <p:sldId id="425" r:id="rId19"/>
    <p:sldId id="39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3B7A98F-EF1B-4BDF-BE17-BCCE86A256C4}">
          <p14:sldIdLst>
            <p14:sldId id="281"/>
            <p14:sldId id="427"/>
            <p14:sldId id="365"/>
            <p14:sldId id="383"/>
            <p14:sldId id="367"/>
            <p14:sldId id="403"/>
            <p14:sldId id="409"/>
            <p14:sldId id="413"/>
            <p14:sldId id="412"/>
            <p14:sldId id="414"/>
            <p14:sldId id="416"/>
            <p14:sldId id="417"/>
            <p14:sldId id="418"/>
            <p14:sldId id="419"/>
            <p14:sldId id="421"/>
            <p14:sldId id="423"/>
            <p14:sldId id="422"/>
            <p14:sldId id="425"/>
            <p14:sldId id="399"/>
          </p14:sldIdLst>
        </p14:section>
        <p14:section name="Section sans titre" id="{1EC2C8A1-BD59-4C8F-9BD5-7863C47AC0CA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D8"/>
    <a:srgbClr val="B8E08C"/>
    <a:srgbClr val="E78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545" autoAdjust="0"/>
  </p:normalViewPr>
  <p:slideViewPr>
    <p:cSldViewPr snapToGrid="0">
      <p:cViewPr varScale="1">
        <p:scale>
          <a:sx n="55" d="100"/>
          <a:sy n="55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2AA8-E7F5-4218-A089-0447C0E5E54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64A2-4620-4115-9DCD-418D1BD1F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DZ" dirty="0" smtClean="0"/>
              <a:t>في تقديم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64A2-4620-4115-9DCD-418D1BD1F4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71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64A2-4620-4115-9DCD-418D1BD1F4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9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64A2-4620-4115-9DCD-418D1BD1F46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01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365-4AFD-4D35-A3EB-558C85A94D1F}" type="datetime1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6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7C15-CE48-4766-81B7-0BB24CA6FF81}" type="datetime1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8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B62-3135-42AD-8130-3B787299A79E}" type="datetime1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84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F3CD-87F0-4696-86E7-094D0B353617}" type="datetime1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84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752-AFBD-428F-BCC2-53C8A8D45A15}" type="datetime1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29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487D-0F2A-481E-B97D-9918751778D8}" type="datetime1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FD9-4D7D-42DF-84EA-B524F7EDE4DE}" type="datetime1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10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D006-4643-4508-9E08-6357E85BA891}" type="datetime1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3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D0E4-9C82-40BD-B3E6-5B4B61E81F52}" type="datetime1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2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81A-4E3C-4CCD-9056-1464C07D7012}" type="datetime1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52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E46E-9C9B-4D16-AF48-3AC582B39F6B}" type="datetime1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28CC-B175-463A-BBD0-81D786D61A96}" type="datetime1">
              <a:rPr lang="fr-FR" smtClean="0"/>
              <a:t>04/03/2022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45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349-B70F-4CA0-BC51-173ECCE5FAC3}" type="datetime1">
              <a:rPr lang="fr-FR" smtClean="0"/>
              <a:t>04/03/2022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7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D2B8-CAAA-4971-9521-A4F1C0298E6F}" type="datetime1">
              <a:rPr lang="fr-FR" smtClean="0"/>
              <a:t>04/03/2022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53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9A54-583D-48BD-A890-85ED5BC101B1}" type="datetime1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0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EFB-0444-4719-9ABC-EA316940E195}" type="datetime1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8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9459-3318-4095-8418-A9346FD65314}" type="datetime1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77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6934" y="1160712"/>
            <a:ext cx="7540780" cy="16340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 rtl="1"/>
            <a:r>
              <a:rPr lang="ar-DZ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برنامج التكوين</a:t>
            </a:r>
            <a:r>
              <a:rPr lang="fr-FR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DZ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توظيف تكنولوجيات الإعلام والاتصال</a:t>
            </a: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D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الحصة الرابعة :  إنشاء فضاءات التواصل </a:t>
            </a:r>
            <a:r>
              <a:rPr lang="ar-D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D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D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فيسبوك-</a:t>
            </a:r>
            <a:r>
              <a:rPr lang="fr-FR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3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كلاسروم</a:t>
            </a: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مدونة-</a:t>
            </a:r>
            <a:r>
              <a:rPr lang="fr-FR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موقع </a:t>
            </a: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ويب-لوحة العصف)</a:t>
            </a:r>
            <a:r>
              <a:rPr lang="fr-FR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6319" y="5096520"/>
            <a:ext cx="1133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natcomalgerie@unesco.dz</a:t>
            </a:r>
          </a:p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cnaesc.reseau.unesco@gmail.com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0780" y="6101952"/>
            <a:ext cx="316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Abdelkader MISSOUM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63255" y="6082073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عبد </a:t>
            </a:r>
            <a:r>
              <a:rPr lang="ar-D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القادر </a:t>
            </a:r>
            <a:r>
              <a:rPr lang="ar-D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ميسوم</a:t>
            </a:r>
            <a:r>
              <a:rPr lang="ar-D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163786" y="4807340"/>
            <a:ext cx="378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www.unesco.dz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72492" y="3579766"/>
            <a:ext cx="9908422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</a:rPr>
              <a:t>Programme de </a:t>
            </a:r>
            <a:r>
              <a:rPr lang="fr-FR" sz="2000" b="1" dirty="0" smtClean="0">
                <a:solidFill>
                  <a:srgbClr val="00B050"/>
                </a:solidFill>
              </a:rPr>
              <a:t>formation :</a:t>
            </a:r>
            <a:r>
              <a:rPr lang="fr-FR" sz="2000" b="1" dirty="0">
                <a:solidFill>
                  <a:srgbClr val="00B050"/>
                </a:solidFill>
              </a:rPr>
              <a:t>UTILISATION DES </a:t>
            </a:r>
            <a:r>
              <a:rPr lang="fr-FR" sz="2000" b="1" dirty="0" err="1" smtClean="0">
                <a:solidFill>
                  <a:srgbClr val="00B050"/>
                </a:solidFill>
              </a:rPr>
              <a:t>TICs</a:t>
            </a:r>
            <a:r>
              <a:rPr lang="fr-FR" b="1" dirty="0">
                <a:solidFill>
                  <a:srgbClr val="00B050"/>
                </a:solidFill>
              </a:rPr>
              <a:t/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ar-DZ" sz="2400" b="1" dirty="0" smtClean="0">
                <a:solidFill>
                  <a:srgbClr val="C00000"/>
                </a:solidFill>
              </a:rPr>
              <a:t>4</a:t>
            </a:r>
            <a:r>
              <a:rPr lang="fr-FR" sz="2400" b="1" dirty="0" err="1" smtClean="0">
                <a:solidFill>
                  <a:srgbClr val="C00000"/>
                </a:solidFill>
              </a:rPr>
              <a:t>ème</a:t>
            </a:r>
            <a:r>
              <a:rPr lang="fr-FR" sz="2400" b="1" dirty="0" smtClean="0">
                <a:solidFill>
                  <a:srgbClr val="C00000"/>
                </a:solidFill>
              </a:rPr>
              <a:t>  </a:t>
            </a:r>
            <a:r>
              <a:rPr lang="fr-FR" sz="2400" b="1" dirty="0">
                <a:solidFill>
                  <a:srgbClr val="C00000"/>
                </a:solidFill>
              </a:rPr>
              <a:t>SEANCE :CREATION </a:t>
            </a:r>
            <a:r>
              <a:rPr lang="fr-FR" sz="2400" b="1" dirty="0" smtClean="0">
                <a:solidFill>
                  <a:srgbClr val="C00000"/>
                </a:solidFill>
              </a:rPr>
              <a:t> D’ESPACES DE COMMUNICATION </a:t>
            </a:r>
            <a:endParaRPr lang="fr-F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ar-DZ" sz="2400" b="1" dirty="0">
                <a:solidFill>
                  <a:srgbClr val="C00000"/>
                </a:solidFill>
              </a:rPr>
              <a:t>)</a:t>
            </a:r>
            <a:r>
              <a:rPr lang="fr-FR" sz="2400" b="1" dirty="0" smtClean="0">
                <a:solidFill>
                  <a:srgbClr val="C00000"/>
                </a:solidFill>
              </a:rPr>
              <a:t>Facebook-</a:t>
            </a:r>
            <a:r>
              <a:rPr lang="fr-FR" sz="2400" b="1" dirty="0" err="1" smtClean="0">
                <a:solidFill>
                  <a:srgbClr val="C00000"/>
                </a:solidFill>
              </a:rPr>
              <a:t>classroom</a:t>
            </a:r>
            <a:r>
              <a:rPr lang="fr-FR" sz="2400" b="1" dirty="0" smtClean="0">
                <a:solidFill>
                  <a:srgbClr val="C00000"/>
                </a:solidFill>
              </a:rPr>
              <a:t>-blog-site</a:t>
            </a:r>
            <a:r>
              <a:rPr lang="ar-DZ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ar-DZ" sz="2400" b="1" dirty="0" smtClean="0">
                <a:solidFill>
                  <a:srgbClr val="C00000"/>
                </a:solidFill>
              </a:rPr>
              <a:t>–</a:t>
            </a:r>
            <a:r>
              <a:rPr lang="fr-FR" sz="2400" b="1" dirty="0" err="1" smtClean="0">
                <a:solidFill>
                  <a:srgbClr val="C00000"/>
                </a:solidFill>
              </a:rPr>
              <a:t>Jamboard</a:t>
            </a:r>
            <a:r>
              <a:rPr lang="fr-FR" sz="2400" b="1" dirty="0" smtClean="0">
                <a:solidFill>
                  <a:srgbClr val="C00000"/>
                </a:solidFill>
              </a:rPr>
              <a:t> )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4" y="413002"/>
            <a:ext cx="4176122" cy="233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3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9" grpId="0"/>
      <p:bldP spid="3" grpId="0"/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1935"/>
            <a:ext cx="11504612" cy="6495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DZ" sz="2800" dirty="0" smtClean="0"/>
              <a:t>فتح </a:t>
            </a:r>
            <a:r>
              <a:rPr lang="ar-DZ" sz="2800" dirty="0" err="1" smtClean="0"/>
              <a:t>بلوجر</a:t>
            </a:r>
            <a:r>
              <a:rPr lang="ar-DZ" sz="2800" dirty="0" smtClean="0"/>
              <a:t> </a:t>
            </a:r>
            <a:r>
              <a:rPr lang="fr-FR" sz="2800" dirty="0" err="1" smtClean="0"/>
              <a:t>Blogger</a:t>
            </a:r>
            <a:r>
              <a:rPr lang="fr-FR" sz="2800" dirty="0" smtClean="0"/>
              <a:t>  </a:t>
            </a:r>
            <a:r>
              <a:rPr lang="ar-DZ" sz="2800" dirty="0" smtClean="0"/>
              <a:t> وتتبع خطوات انشاء مدوة باستعمال الأدوات المقدمة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10</a:t>
            </a:fld>
            <a:endParaRPr lang="fr-FR"/>
          </a:p>
        </p:txBody>
      </p:sp>
      <p:sp>
        <p:nvSpPr>
          <p:cNvPr id="6" name="Bulle ronde 5"/>
          <p:cNvSpPr/>
          <p:nvPr/>
        </p:nvSpPr>
        <p:spPr>
          <a:xfrm>
            <a:off x="2756013" y="3357333"/>
            <a:ext cx="5992586" cy="881742"/>
          </a:xfrm>
          <a:prstGeom prst="wedgeEllipseCallout">
            <a:avLst>
              <a:gd name="adj1" fmla="val -79689"/>
              <a:gd name="adj2" fmla="val -1918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ar-DZ" dirty="0" smtClean="0"/>
              <a:t>ابدأ باسم المدونة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771454"/>
            <a:ext cx="11756572" cy="5809437"/>
          </a:xfrm>
          <a:prstGeom prst="rect">
            <a:avLst/>
          </a:prstGeom>
        </p:spPr>
      </p:pic>
      <p:sp>
        <p:nvSpPr>
          <p:cNvPr id="8" name="Pensées 7"/>
          <p:cNvSpPr/>
          <p:nvPr/>
        </p:nvSpPr>
        <p:spPr>
          <a:xfrm>
            <a:off x="2383971" y="2841171"/>
            <a:ext cx="4898572" cy="1077686"/>
          </a:xfrm>
          <a:prstGeom prst="cloudCallout">
            <a:avLst>
              <a:gd name="adj1" fmla="val -68009"/>
              <a:gd name="adj2" fmla="val 3017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الأدوات 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1469571" y="3673929"/>
            <a:ext cx="1119641" cy="2057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1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557" y="624110"/>
            <a:ext cx="11129055" cy="7148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DZ" sz="2800" dirty="0" smtClean="0"/>
              <a:t>موقع الويب يوجد على </a:t>
            </a:r>
            <a:r>
              <a:rPr lang="fr-FR" sz="2800" dirty="0" smtClean="0"/>
              <a:t>Gmail  </a:t>
            </a:r>
            <a:r>
              <a:rPr lang="ar-DZ" sz="2800" dirty="0" smtClean="0"/>
              <a:t>  أو عن طريق محرك البحث </a:t>
            </a:r>
            <a:r>
              <a:rPr lang="fr-FR" sz="2800" dirty="0" smtClean="0"/>
              <a:t>Google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57" y="1338943"/>
            <a:ext cx="11392004" cy="564968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11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0140043" y="3086100"/>
            <a:ext cx="1085849" cy="2100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5649687" y="4702629"/>
            <a:ext cx="4327070" cy="48441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727621" y="5187043"/>
            <a:ext cx="2498271" cy="9960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أين تجد موقع الويب 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67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067" y="414869"/>
            <a:ext cx="8911687" cy="67673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dirty="0" smtClean="0"/>
              <a:t>أنقر على </a:t>
            </a:r>
            <a:r>
              <a:rPr lang="fr-FR" dirty="0" smtClean="0"/>
              <a:t>Google Sites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1385346"/>
            <a:ext cx="11560628" cy="52741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7" name="Connecteur droit avec flèche 6"/>
          <p:cNvCxnSpPr/>
          <p:nvPr/>
        </p:nvCxnSpPr>
        <p:spPr>
          <a:xfrm flipH="1">
            <a:off x="3053444" y="753236"/>
            <a:ext cx="4816928" cy="3608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5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1695" y="467894"/>
            <a:ext cx="10744200" cy="78014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DZ" dirty="0" smtClean="0"/>
              <a:t>بالنقر على علامة + تفتح مشروع "إنشاء موقع ويب"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128" y="2155371"/>
            <a:ext cx="10802484" cy="470262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13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086100" y="1205297"/>
            <a:ext cx="4425043" cy="2403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759530" y="1205297"/>
            <a:ext cx="326570" cy="17501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9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614" y="440871"/>
            <a:ext cx="11789229" cy="7120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/>
            <a:r>
              <a:rPr lang="ar-DZ" dirty="0" smtClean="0"/>
              <a:t>نموذج : مشروع موقع ويب ...عنوانه </a:t>
            </a:r>
            <a:r>
              <a:rPr lang="fr-FR" dirty="0"/>
              <a:t>)</a:t>
            </a:r>
            <a:r>
              <a:rPr lang="fr-FR" b="1" dirty="0" smtClean="0">
                <a:solidFill>
                  <a:srgbClr val="FF0000"/>
                </a:solidFill>
              </a:rPr>
              <a:t> </a:t>
            </a:r>
            <a:r>
              <a:rPr lang="ar-DZ" b="1" dirty="0" smtClean="0">
                <a:solidFill>
                  <a:srgbClr val="FF0000"/>
                </a:solidFill>
              </a:rPr>
              <a:t>التعلمية</a:t>
            </a:r>
            <a:r>
              <a:rPr lang="fr-FR" b="1" dirty="0" smtClean="0">
                <a:solidFill>
                  <a:srgbClr val="FF0000"/>
                </a:solidFill>
              </a:rPr>
              <a:t>   </a:t>
            </a:r>
            <a:r>
              <a:rPr lang="fr-FR" dirty="0" smtClean="0"/>
              <a:t>(</a:t>
            </a:r>
            <a:r>
              <a:rPr lang="fr-FR" b="1" dirty="0" smtClean="0">
                <a:solidFill>
                  <a:srgbClr val="FF0000"/>
                </a:solidFill>
              </a:rPr>
              <a:t>Apprenance</a:t>
            </a:r>
            <a:r>
              <a:rPr lang="fr-FR" dirty="0" smtClean="0"/>
              <a:t>-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6" y="1499818"/>
            <a:ext cx="11800114" cy="548639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71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69" y="215370"/>
            <a:ext cx="10254361" cy="699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513" y="1420587"/>
            <a:ext cx="11849100" cy="543741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15</a:t>
            </a:fld>
            <a:endParaRPr lang="fr-FR"/>
          </a:p>
        </p:txBody>
      </p:sp>
      <p:cxnSp>
        <p:nvCxnSpPr>
          <p:cNvPr id="8" name="Connecteur en angle 7"/>
          <p:cNvCxnSpPr/>
          <p:nvPr/>
        </p:nvCxnSpPr>
        <p:spPr>
          <a:xfrm rot="16200000" flipH="1">
            <a:off x="7045779" y="2023537"/>
            <a:ext cx="4310743" cy="2204357"/>
          </a:xfrm>
          <a:prstGeom prst="bentConnector3">
            <a:avLst>
              <a:gd name="adj1" fmla="val 101136"/>
            </a:avLst>
          </a:prstGeom>
          <a:ln w="5715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480475" y="996580"/>
            <a:ext cx="5587176" cy="543045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8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3971" y="147337"/>
            <a:ext cx="9120642" cy="6404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dirty="0" smtClean="0"/>
              <a:t> </a:t>
            </a:r>
            <a:r>
              <a:rPr lang="ar-DZ" dirty="0" smtClean="0"/>
              <a:t>أقسام  </a:t>
            </a:r>
            <a:r>
              <a:rPr lang="fr-FR" dirty="0" err="1" smtClean="0"/>
              <a:t>Classroom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88" y="1283536"/>
            <a:ext cx="11747155" cy="55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9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0653" y="225803"/>
            <a:ext cx="8911687" cy="927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dirty="0" smtClean="0"/>
              <a:t>لوحة العصف</a:t>
            </a:r>
            <a:r>
              <a:rPr lang="fr-FR" dirty="0" smtClean="0"/>
              <a:t> </a:t>
            </a:r>
            <a:r>
              <a:rPr lang="fr-FR" dirty="0" err="1" smtClean="0"/>
              <a:t>Jambord</a:t>
            </a:r>
            <a:r>
              <a:rPr lang="fr-FR" dirty="0" smtClean="0"/>
              <a:t>  </a:t>
            </a:r>
            <a:r>
              <a:rPr lang="ar-DZ" dirty="0" smtClean="0"/>
              <a:t> - مثال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1430634"/>
            <a:ext cx="11881757" cy="542736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50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0653" y="225803"/>
            <a:ext cx="8911687" cy="927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dirty="0" smtClean="0"/>
              <a:t>لوحات العصف</a:t>
            </a:r>
            <a:r>
              <a:rPr lang="fr-FR" dirty="0" smtClean="0"/>
              <a:t> </a:t>
            </a:r>
            <a:r>
              <a:rPr lang="fr-FR" dirty="0" err="1" smtClean="0"/>
              <a:t>Jambord</a:t>
            </a:r>
            <a:r>
              <a:rPr lang="fr-FR" dirty="0" smtClean="0"/>
              <a:t>  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09" y="1756406"/>
            <a:ext cx="11374229" cy="51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4245430"/>
            <a:ext cx="4170817" cy="23513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44280" y="418653"/>
            <a:ext cx="5584372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ولاية......</a:t>
            </a:r>
          </a:p>
          <a:p>
            <a:pPr algn="ctr"/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المنسق الولائي لشبكة المدارس المنتسبة </a:t>
            </a:r>
            <a:r>
              <a:rPr lang="ar-D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لليونسكو</a:t>
            </a:r>
          </a:p>
          <a:p>
            <a:pPr algn="ctr"/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D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الإسم</a:t>
            </a:r>
            <a:r>
              <a:rPr lang="ar-D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واللقب) </a:t>
            </a: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4546" y="443279"/>
            <a:ext cx="8911687" cy="7474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DZ" b="1" dirty="0" smtClean="0">
                <a:solidFill>
                  <a:srgbClr val="FF0000"/>
                </a:solidFill>
              </a:rPr>
              <a:t>الأهداف</a:t>
            </a:r>
            <a:r>
              <a:rPr lang="ar-DZ" dirty="0" smtClean="0"/>
              <a:t> المنشودة من إنشاء فضاءات التواصل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564" y="1378483"/>
            <a:ext cx="11224846" cy="10199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DZ" dirty="0"/>
              <a:t>	</a:t>
            </a:r>
            <a:r>
              <a:rPr lang="ar-DZ" dirty="0" smtClean="0"/>
              <a:t>يهدف إنشاء فضاءات التواصل  التكفل بما يناسب </a:t>
            </a:r>
            <a:r>
              <a:rPr lang="ar-DZ" b="1" dirty="0" smtClean="0">
                <a:solidFill>
                  <a:srgbClr val="FF0000"/>
                </a:solidFill>
              </a:rPr>
              <a:t>أداء دور المنسق  </a:t>
            </a:r>
            <a:r>
              <a:rPr lang="ar-DZ" b="1" dirty="0" err="1" smtClean="0">
                <a:solidFill>
                  <a:srgbClr val="FF0000"/>
                </a:solidFill>
              </a:rPr>
              <a:t>الولائي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dirty="0" smtClean="0"/>
              <a:t>والعمل وتنشيط المؤسسات المرشحة في الشبكة  ذلك علما أن هذه الأهداف المنشودة هي:</a:t>
            </a:r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1564" y="2623967"/>
            <a:ext cx="11361248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2800" b="1" dirty="0">
                <a:solidFill>
                  <a:srgbClr val="FF0000"/>
                </a:solidFill>
              </a:rPr>
              <a:t>تواصلية : </a:t>
            </a:r>
            <a:endParaRPr lang="ar-DZ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DZ" dirty="0" smtClean="0"/>
              <a:t>تهدف </a:t>
            </a:r>
            <a:r>
              <a:rPr lang="ar-DZ" dirty="0"/>
              <a:t>إلى ا</a:t>
            </a:r>
            <a:r>
              <a:rPr lang="ar-DZ" b="1" dirty="0">
                <a:solidFill>
                  <a:srgbClr val="00B050"/>
                </a:solidFill>
              </a:rPr>
              <a:t>لإعلام </a:t>
            </a:r>
            <a:r>
              <a:rPr lang="ar-DZ" b="1" dirty="0" smtClean="0">
                <a:solidFill>
                  <a:srgbClr val="00B050"/>
                </a:solidFill>
              </a:rPr>
              <a:t>والتبادل </a:t>
            </a:r>
            <a:r>
              <a:rPr lang="ar-DZ" dirty="0"/>
              <a:t>بين أعضاء الجماعة التربوية عامة </a:t>
            </a:r>
            <a:r>
              <a:rPr lang="ar-DZ" dirty="0" smtClean="0"/>
              <a:t>وشبكة </a:t>
            </a:r>
            <a:r>
              <a:rPr lang="ar-DZ" dirty="0"/>
              <a:t>المدارس </a:t>
            </a:r>
            <a:r>
              <a:rPr lang="ar-DZ" dirty="0" smtClean="0"/>
              <a:t>و النوادي المنتسبة لليونسكو </a:t>
            </a:r>
            <a:r>
              <a:rPr lang="ar-DZ" dirty="0"/>
              <a:t>خاصة.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564" y="3651704"/>
            <a:ext cx="11361249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2800" b="1" dirty="0">
                <a:solidFill>
                  <a:srgbClr val="FF0000"/>
                </a:solidFill>
              </a:rPr>
              <a:t>تنظيمية: </a:t>
            </a:r>
            <a:endParaRPr lang="ar-DZ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DZ" dirty="0" smtClean="0"/>
              <a:t>تهدف </a:t>
            </a:r>
            <a:r>
              <a:rPr lang="ar-DZ" dirty="0"/>
              <a:t>إلى ضبط </a:t>
            </a:r>
            <a:r>
              <a:rPr lang="ar-DZ" b="1" dirty="0">
                <a:solidFill>
                  <a:srgbClr val="00B050"/>
                </a:solidFill>
              </a:rPr>
              <a:t>الترتيبات العملية </a:t>
            </a:r>
            <a:r>
              <a:rPr lang="ar-DZ" dirty="0"/>
              <a:t>وتنسيق النشاطات والمشاريع والتظاهرات والمبادرات 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363" y="4822510"/>
            <a:ext cx="11361248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2800" b="1" dirty="0" err="1" smtClean="0">
                <a:solidFill>
                  <a:srgbClr val="FF0000"/>
                </a:solidFill>
              </a:rPr>
              <a:t>موضوعاتية</a:t>
            </a:r>
            <a:r>
              <a:rPr lang="ar-DZ" sz="2800" b="1" dirty="0" smtClean="0">
                <a:solidFill>
                  <a:srgbClr val="FF0000"/>
                </a:solidFill>
              </a:rPr>
              <a:t>:</a:t>
            </a:r>
          </a:p>
          <a:p>
            <a:pPr algn="r" rtl="1"/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dirty="0"/>
              <a:t>تهدف إلى </a:t>
            </a:r>
            <a:r>
              <a:rPr lang="ar-DZ" b="1" dirty="0">
                <a:solidFill>
                  <a:srgbClr val="00B050"/>
                </a:solidFill>
              </a:rPr>
              <a:t>نشر المعارف العلمية والمعلومات التربوية </a:t>
            </a:r>
            <a:r>
              <a:rPr lang="ar-DZ" dirty="0"/>
              <a:t>والتثقيفية التي تخدم البرامج التعليمية الرسمية وتتماشى مع المرجعيات الوطنية والقيم والأفكار العالمية التي نتقاسمها مع البشرية والمسجلة ضمن الموضوعات التي تعمل على أساسها هيئة اليونسكو </a:t>
            </a:r>
            <a:r>
              <a:rPr lang="ar-DZ" dirty="0" err="1"/>
              <a:t>والألكسو</a:t>
            </a:r>
            <a:r>
              <a:rPr lang="ar-DZ" dirty="0"/>
              <a:t>، ومن بينها: التربية على التنمية المستدامة، المحافظة على البيئة والتراث، العدالة وحقوق الإنسان والديمقراطية، والتبادل بين الثقافات...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17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20</a:t>
            </a:fld>
            <a:endParaRPr lang="fr-FR"/>
          </a:p>
        </p:txBody>
      </p:sp>
      <p:sp>
        <p:nvSpPr>
          <p:cNvPr id="3" name="Organigramme : Bande perforée 2"/>
          <p:cNvSpPr/>
          <p:nvPr/>
        </p:nvSpPr>
        <p:spPr>
          <a:xfrm>
            <a:off x="3431833" y="1152907"/>
            <a:ext cx="5390866" cy="2565779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dirty="0" smtClean="0"/>
              <a:t>شكرا </a:t>
            </a:r>
          </a:p>
          <a:p>
            <a:pPr algn="ctr"/>
            <a:r>
              <a:rPr lang="ar-DZ" sz="3200" dirty="0" smtClean="0"/>
              <a:t>على حسن المتابعة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9924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214" y="1152907"/>
            <a:ext cx="10770933" cy="5287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DZ" dirty="0" smtClean="0"/>
              <a:t>أدوات استعمال تكنولوجيات الإعلام والاتصال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9471" y="2132622"/>
            <a:ext cx="10286999" cy="47253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B050"/>
                </a:solidFill>
              </a:rPr>
              <a:t>.إنشاء  </a:t>
            </a:r>
            <a:r>
              <a:rPr lang="ar-DZ" sz="2000" dirty="0">
                <a:solidFill>
                  <a:srgbClr val="00B050"/>
                </a:solidFill>
              </a:rPr>
              <a:t>حساب </a:t>
            </a:r>
            <a:r>
              <a:rPr lang="fr-FR" sz="2000" b="1" dirty="0">
                <a:solidFill>
                  <a:srgbClr val="00B050"/>
                </a:solidFill>
              </a:rPr>
              <a:t>GMAIL </a:t>
            </a:r>
            <a:r>
              <a:rPr lang="ar-DZ" sz="2000" dirty="0">
                <a:solidFill>
                  <a:srgbClr val="00B050"/>
                </a:solidFill>
              </a:rPr>
              <a:t>شخصي لكل </a:t>
            </a:r>
            <a:r>
              <a:rPr lang="ar-DZ" sz="2000" dirty="0" smtClean="0">
                <a:solidFill>
                  <a:srgbClr val="00B050"/>
                </a:solidFill>
              </a:rPr>
              <a:t>متكون والتعامل مع رابط </a:t>
            </a:r>
            <a:r>
              <a:rPr lang="fr-FR" sz="2000" b="1" dirty="0" smtClean="0">
                <a:solidFill>
                  <a:srgbClr val="00B050"/>
                </a:solidFill>
              </a:rPr>
              <a:t>Google </a:t>
            </a:r>
            <a:r>
              <a:rPr lang="fr-FR" sz="2000" b="1" dirty="0" err="1" smtClean="0">
                <a:solidFill>
                  <a:srgbClr val="00B050"/>
                </a:solidFill>
              </a:rPr>
              <a:t>meet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ar-DZ" sz="2000" dirty="0" smtClean="0">
                <a:solidFill>
                  <a:srgbClr val="00B050"/>
                </a:solidFill>
              </a:rPr>
              <a:t>و</a:t>
            </a:r>
            <a:r>
              <a:rPr lang="fr-FR" sz="2000" dirty="0" smtClean="0">
                <a:solidFill>
                  <a:srgbClr val="00B050"/>
                </a:solidFill>
              </a:rPr>
              <a:t>  </a:t>
            </a:r>
            <a:r>
              <a:rPr lang="fr-FR" sz="2000" b="1" dirty="0" smtClean="0">
                <a:solidFill>
                  <a:srgbClr val="00B050"/>
                </a:solidFill>
              </a:rPr>
              <a:t>Z</a:t>
            </a:r>
            <a:r>
              <a:rPr lang="fr-FR" sz="2000" b="1" dirty="0" smtClean="0">
                <a:solidFill>
                  <a:srgbClr val="FF0000"/>
                </a:solidFill>
              </a:rPr>
              <a:t>o</a:t>
            </a:r>
            <a:r>
              <a:rPr lang="fr-FR" sz="2000" b="1" dirty="0">
                <a:solidFill>
                  <a:srgbClr val="FF0000"/>
                </a:solidFill>
              </a:rPr>
              <a:t>o</a:t>
            </a:r>
            <a:r>
              <a:rPr lang="fr-FR" sz="2000" b="1" dirty="0" smtClean="0">
                <a:solidFill>
                  <a:srgbClr val="FF0000"/>
                </a:solidFill>
              </a:rPr>
              <a:t>m</a:t>
            </a:r>
            <a:r>
              <a:rPr lang="fr-FR" sz="2000" dirty="0" smtClean="0"/>
              <a:t>  </a:t>
            </a:r>
            <a:endParaRPr lang="fr-FR" sz="2000" dirty="0"/>
          </a:p>
          <a:p>
            <a:pPr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B050"/>
                </a:solidFill>
              </a:rPr>
              <a:t>.إنشاء  عروض باستخدام </a:t>
            </a:r>
            <a:r>
              <a:rPr lang="ar-DZ" sz="2000" dirty="0">
                <a:solidFill>
                  <a:srgbClr val="00B050"/>
                </a:solidFill>
              </a:rPr>
              <a:t>تطبيقات كلاسيكية مثل  </a:t>
            </a:r>
            <a:r>
              <a:rPr lang="fr-FR" sz="2000" b="1" dirty="0" smtClean="0">
                <a:solidFill>
                  <a:srgbClr val="FF0000"/>
                </a:solidFill>
              </a:rPr>
              <a:t>WORD </a:t>
            </a:r>
            <a:r>
              <a:rPr lang="ar-DZ" sz="2000" b="1" dirty="0">
                <a:solidFill>
                  <a:srgbClr val="FF0000"/>
                </a:solidFill>
              </a:rPr>
              <a:t>و </a:t>
            </a:r>
            <a:r>
              <a:rPr lang="fr-FR" sz="2000" b="1" dirty="0" smtClean="0">
                <a:solidFill>
                  <a:srgbClr val="FF0000"/>
                </a:solidFill>
              </a:rPr>
              <a:t>PPT</a:t>
            </a:r>
            <a:endParaRPr lang="ar-DZ" sz="2000" b="1" dirty="0" smtClean="0">
              <a:solidFill>
                <a:srgbClr val="FF0000"/>
              </a:solidFill>
            </a:endParaRPr>
          </a:p>
          <a:p>
            <a:pPr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B050"/>
                </a:solidFill>
              </a:rPr>
              <a:t>تحويل</a:t>
            </a:r>
            <a:r>
              <a:rPr lang="ar-DZ" sz="2000" b="1" dirty="0" smtClean="0">
                <a:solidFill>
                  <a:srgbClr val="00B050"/>
                </a:solidFill>
              </a:rPr>
              <a:t> </a:t>
            </a:r>
            <a:r>
              <a:rPr lang="ar-DZ" sz="2000" dirty="0" smtClean="0">
                <a:solidFill>
                  <a:srgbClr val="00B050"/>
                </a:solidFill>
              </a:rPr>
              <a:t> عروض من </a:t>
            </a:r>
            <a:r>
              <a:rPr lang="fr-FR" sz="2400" b="1" dirty="0" err="1" smtClean="0">
                <a:solidFill>
                  <a:srgbClr val="FF0000"/>
                </a:solidFill>
              </a:rPr>
              <a:t>ppt</a:t>
            </a:r>
            <a:r>
              <a:rPr lang="fr-FR" sz="2000" dirty="0" smtClean="0"/>
              <a:t> </a:t>
            </a:r>
            <a:r>
              <a:rPr lang="ar-DZ" sz="2000" dirty="0"/>
              <a:t>إلى </a:t>
            </a:r>
            <a:r>
              <a:rPr lang="ar-DZ" sz="2000" b="1" dirty="0">
                <a:solidFill>
                  <a:srgbClr val="FF0000"/>
                </a:solidFill>
              </a:rPr>
              <a:t>فيديو</a:t>
            </a:r>
          </a:p>
          <a:p>
            <a:pPr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B050"/>
                </a:solidFill>
              </a:rPr>
              <a:t>.استعمال تطبيقية جمع المعلومات آليا  </a:t>
            </a:r>
            <a:r>
              <a:rPr lang="fr-FR" sz="2000" b="1" dirty="0" smtClean="0">
                <a:solidFill>
                  <a:srgbClr val="FF0000"/>
                </a:solidFill>
              </a:rPr>
              <a:t>GOOGLE FORMS</a:t>
            </a:r>
          </a:p>
          <a:p>
            <a:pPr algn="r" rtl="1">
              <a:buFont typeface="+mj-lt"/>
              <a:buAutoNum type="arabicPeriod"/>
            </a:pPr>
            <a:r>
              <a:rPr lang="ar-DZ" sz="2000" b="1" dirty="0" smtClean="0">
                <a:solidFill>
                  <a:srgbClr val="00B050"/>
                </a:solidFill>
              </a:rPr>
              <a:t> إنشاء قناة </a:t>
            </a:r>
            <a:r>
              <a:rPr lang="fr-FR" sz="2000" b="1" dirty="0" smtClean="0">
                <a:solidFill>
                  <a:srgbClr val="FF0000"/>
                </a:solidFill>
              </a:rPr>
              <a:t>YOUTUBE</a:t>
            </a:r>
            <a:endParaRPr lang="ar-DZ" sz="2000" b="1" dirty="0" smtClean="0">
              <a:solidFill>
                <a:srgbClr val="FF0000"/>
              </a:solidFill>
            </a:endParaRPr>
          </a:p>
          <a:p>
            <a:pPr algn="r" rtl="1">
              <a:buFont typeface="+mj-lt"/>
              <a:buAutoNum type="arabicPeriod"/>
            </a:pPr>
            <a:r>
              <a:rPr lang="ar-DZ" sz="2400" dirty="0" smtClean="0">
                <a:solidFill>
                  <a:srgbClr val="00B050"/>
                </a:solidFill>
              </a:rPr>
              <a:t>إنشاء  قوائم  تشغيل </a:t>
            </a:r>
            <a:r>
              <a:rPr lang="fr-FR" sz="2400" b="1" dirty="0" smtClean="0">
                <a:solidFill>
                  <a:srgbClr val="FF0000"/>
                </a:solidFill>
              </a:rPr>
              <a:t>Playlists </a:t>
            </a:r>
            <a:endParaRPr lang="ar-DZ" sz="2400" b="1" dirty="0">
              <a:solidFill>
                <a:srgbClr val="FF0000"/>
              </a:solidFill>
            </a:endParaRPr>
          </a:p>
          <a:p>
            <a:pPr algn="r" rtl="1">
              <a:buFont typeface="+mj-lt"/>
              <a:buAutoNum type="arabicPeriod"/>
            </a:pPr>
            <a:r>
              <a:rPr lang="ar-DZ" sz="2400" b="1" dirty="0" smtClean="0">
                <a:solidFill>
                  <a:schemeClr val="tx1"/>
                </a:solidFill>
              </a:rPr>
              <a:t>إنشاء صفحة تواصل اجتماعي</a:t>
            </a:r>
            <a:r>
              <a:rPr lang="ar-DZ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Facebook</a:t>
            </a:r>
          </a:p>
          <a:p>
            <a:pPr algn="r" rtl="1">
              <a:buFont typeface="+mj-lt"/>
              <a:buAutoNum type="arabicPeriod"/>
            </a:pPr>
            <a:r>
              <a:rPr lang="ar-DZ" sz="2000" dirty="0" smtClean="0"/>
              <a:t> </a:t>
            </a:r>
            <a:r>
              <a:rPr lang="ar-DZ" sz="2400" b="1" dirty="0" smtClean="0"/>
              <a:t>استعمال فضاء تخزين الموارد  </a:t>
            </a:r>
            <a:r>
              <a:rPr lang="fr-FR" sz="2000" b="1" dirty="0" smtClean="0">
                <a:solidFill>
                  <a:srgbClr val="FF0000"/>
                </a:solidFill>
              </a:rPr>
              <a:t>DRIVE</a:t>
            </a:r>
            <a:r>
              <a:rPr lang="fr-FR" sz="2000" dirty="0" smtClean="0"/>
              <a:t> </a:t>
            </a:r>
            <a:endParaRPr lang="ar-DZ" sz="2000" dirty="0"/>
          </a:p>
          <a:p>
            <a:pPr algn="r" rtl="1">
              <a:buFont typeface="+mj-lt"/>
              <a:buAutoNum type="arabicPeriod"/>
            </a:pPr>
            <a:r>
              <a:rPr lang="ar-DZ" sz="2400" b="1" dirty="0" smtClean="0"/>
              <a:t>إنشاء أقسام  افتراضية  دراسية  </a:t>
            </a:r>
            <a:r>
              <a:rPr lang="fr-FR" sz="2000" b="1" dirty="0" smtClean="0">
                <a:solidFill>
                  <a:srgbClr val="FF0000"/>
                </a:solidFill>
              </a:rPr>
              <a:t>Classrooms</a:t>
            </a:r>
            <a:r>
              <a:rPr lang="fr-FR" sz="2000" dirty="0" smtClean="0"/>
              <a:t> </a:t>
            </a:r>
          </a:p>
          <a:p>
            <a:pPr algn="r" rtl="1">
              <a:buFont typeface="+mj-lt"/>
              <a:buAutoNum type="arabicPeriod"/>
            </a:pPr>
            <a:r>
              <a:rPr lang="ar-DZ" sz="2400" b="1" dirty="0" smtClean="0"/>
              <a:t>إنشاء مدونة 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Blog</a:t>
            </a:r>
            <a:r>
              <a:rPr lang="fr-FR" sz="2400" b="1" dirty="0" smtClean="0"/>
              <a:t> </a:t>
            </a:r>
            <a:r>
              <a:rPr lang="ar-DZ" sz="2400" b="1" dirty="0" smtClean="0"/>
              <a:t>وموقع ويب</a:t>
            </a:r>
            <a:r>
              <a:rPr lang="fr-FR" sz="2400" b="1" dirty="0" smtClean="0"/>
              <a:t>  </a:t>
            </a:r>
            <a:r>
              <a:rPr lang="fr-FR" sz="2400" b="1" dirty="0" smtClean="0">
                <a:solidFill>
                  <a:srgbClr val="FF0000"/>
                </a:solidFill>
              </a:rPr>
              <a:t>Site Web</a:t>
            </a:r>
            <a:r>
              <a:rPr lang="ar-DZ" sz="2400" b="1" dirty="0" smtClean="0">
                <a:solidFill>
                  <a:srgbClr val="FF0000"/>
                </a:solidFill>
              </a:rPr>
              <a:t> </a:t>
            </a:r>
            <a:r>
              <a:rPr lang="ar-DZ" sz="2400" b="1" dirty="0" smtClean="0"/>
              <a:t>على </a:t>
            </a:r>
            <a:r>
              <a:rPr lang="fr-FR" sz="2400" b="1" dirty="0" smtClean="0">
                <a:solidFill>
                  <a:srgbClr val="FF0000"/>
                </a:solidFill>
              </a:rPr>
              <a:t>Google </a:t>
            </a:r>
            <a:r>
              <a:rPr lang="fr-FR" sz="2000" b="1" dirty="0" smtClean="0">
                <a:solidFill>
                  <a:srgbClr val="FF0000"/>
                </a:solidFill>
              </a:rPr>
              <a:t>site </a:t>
            </a:r>
            <a:endParaRPr lang="ar-DZ" sz="20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66026" y="351033"/>
            <a:ext cx="39351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sz="2400" b="1" dirty="0" smtClean="0"/>
              <a:t>ملخص </a:t>
            </a:r>
            <a:endParaRPr lang="fr-FR" sz="2400" b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0956470" y="5045529"/>
            <a:ext cx="1160291" cy="16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474" y="5374970"/>
            <a:ext cx="1359526" cy="335309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10956470" y="5963692"/>
            <a:ext cx="1160291" cy="16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472" y="6241275"/>
            <a:ext cx="135952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9034" y="498419"/>
            <a:ext cx="11019294" cy="5787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/>
              <a:t>Outils de mise en œuvre de la stratégie de e-learning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83" y="1366507"/>
            <a:ext cx="11579645" cy="4152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rgbClr val="00B050"/>
                </a:solidFill>
              </a:rPr>
              <a:t>Créer/disposer  d’un </a:t>
            </a:r>
            <a:r>
              <a:rPr lang="fr-FR" b="1" dirty="0" smtClean="0">
                <a:solidFill>
                  <a:srgbClr val="FF0000"/>
                </a:solidFill>
              </a:rPr>
              <a:t>COMPTE  GMAIL </a:t>
            </a:r>
            <a:r>
              <a:rPr lang="fr-FR" dirty="0" smtClean="0">
                <a:solidFill>
                  <a:srgbClr val="00B050"/>
                </a:solidFill>
              </a:rPr>
              <a:t>avec usage des lien Zoom et Google Drive</a:t>
            </a:r>
          </a:p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rgbClr val="00B050"/>
                </a:solidFill>
              </a:rPr>
              <a:t>Créer des supports (des cours) pédagogiques en utilisant des applications classique telles que </a:t>
            </a:r>
            <a:r>
              <a:rPr lang="fr-FR" b="1" dirty="0" smtClean="0">
                <a:solidFill>
                  <a:srgbClr val="FF0000"/>
                </a:solidFill>
              </a:rPr>
              <a:t>WORD, PPT</a:t>
            </a:r>
          </a:p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rgbClr val="00B050"/>
                </a:solidFill>
              </a:rPr>
              <a:t>Créer/transformer  des cours  </a:t>
            </a:r>
            <a:r>
              <a:rPr lang="fr-FR" dirty="0" err="1" smtClean="0">
                <a:solidFill>
                  <a:srgbClr val="00B050"/>
                </a:solidFill>
              </a:rPr>
              <a:t>ppt</a:t>
            </a:r>
            <a:r>
              <a:rPr lang="fr-FR" dirty="0" smtClean="0">
                <a:solidFill>
                  <a:srgbClr val="00B050"/>
                </a:solidFill>
              </a:rPr>
              <a:t> en </a:t>
            </a:r>
            <a:r>
              <a:rPr lang="fr-FR" b="1" dirty="0" smtClean="0">
                <a:solidFill>
                  <a:srgbClr val="FF0000"/>
                </a:solidFill>
              </a:rPr>
              <a:t>VIDEO</a:t>
            </a:r>
          </a:p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rgbClr val="00B050"/>
                </a:solidFill>
              </a:rPr>
              <a:t>Elaborer des  formulaire et  des questionnaires  d’évaluation)  via </a:t>
            </a:r>
            <a:r>
              <a:rPr lang="fr-FR" b="1" dirty="0" smtClean="0">
                <a:solidFill>
                  <a:srgbClr val="FF0000"/>
                </a:solidFill>
              </a:rPr>
              <a:t>GOOGLE FORMS</a:t>
            </a:r>
          </a:p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rgbClr val="00B050"/>
                </a:solidFill>
              </a:rPr>
              <a:t>Créer/disposer  d’ une </a:t>
            </a:r>
            <a:r>
              <a:rPr lang="fr-FR" b="1" dirty="0" smtClean="0">
                <a:solidFill>
                  <a:srgbClr val="FF0000"/>
                </a:solidFill>
              </a:rPr>
              <a:t>CHAINE 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YOUTUBE </a:t>
            </a:r>
          </a:p>
          <a:p>
            <a:pPr>
              <a:buFont typeface="+mj-lt"/>
              <a:buAutoNum type="arabicPeriod"/>
            </a:pPr>
            <a:r>
              <a:rPr lang="fr-FR" sz="2000" dirty="0" smtClean="0">
                <a:solidFill>
                  <a:srgbClr val="00B050"/>
                </a:solidFill>
              </a:rPr>
              <a:t>Créer/ disposer de </a:t>
            </a:r>
            <a:r>
              <a:rPr lang="fr-FR" sz="2000" b="1" dirty="0" smtClean="0">
                <a:solidFill>
                  <a:srgbClr val="FF0000"/>
                </a:solidFill>
              </a:rPr>
              <a:t>Playlists</a:t>
            </a:r>
          </a:p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Créer une page de réseaux sociaux </a:t>
            </a:r>
            <a:r>
              <a:rPr lang="fr-FR" b="1" dirty="0" smtClean="0">
                <a:solidFill>
                  <a:srgbClr val="FF0000"/>
                </a:solidFill>
              </a:rPr>
              <a:t>Facebook</a:t>
            </a:r>
            <a:endParaRPr lang="fr-FR" b="1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fr-FR" dirty="0" smtClean="0"/>
              <a:t>Accéder au </a:t>
            </a:r>
            <a:r>
              <a:rPr lang="fr-FR" b="1" dirty="0" smtClean="0">
                <a:solidFill>
                  <a:srgbClr val="FF0000"/>
                </a:solidFill>
              </a:rPr>
              <a:t>DRIVE </a:t>
            </a:r>
            <a:r>
              <a:rPr lang="fr-FR" dirty="0" smtClean="0"/>
              <a:t>pour disposer des ressources</a:t>
            </a:r>
          </a:p>
          <a:p>
            <a:pPr>
              <a:buFont typeface="+mj-lt"/>
              <a:buAutoNum type="arabicPeriod"/>
            </a:pPr>
            <a:r>
              <a:rPr lang="fr-FR" dirty="0" smtClean="0"/>
              <a:t>Créer  des </a:t>
            </a:r>
            <a:r>
              <a:rPr lang="fr-FR" b="1" dirty="0" smtClean="0">
                <a:solidFill>
                  <a:srgbClr val="FF0000"/>
                </a:solidFill>
              </a:rPr>
              <a:t>CLASSROOM</a:t>
            </a:r>
            <a:r>
              <a:rPr lang="fr-FR" dirty="0" smtClean="0"/>
              <a:t>(les enseignants)</a:t>
            </a:r>
            <a:endParaRPr lang="fr-FR" dirty="0"/>
          </a:p>
          <a:p>
            <a:pPr>
              <a:buFont typeface="+mj-lt"/>
              <a:buAutoNum type="arabicPeriod"/>
            </a:pPr>
            <a:r>
              <a:rPr lang="fr-FR" dirty="0" smtClean="0"/>
              <a:t>Créer un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blog</a:t>
            </a:r>
            <a:r>
              <a:rPr lang="fr-FR" b="1" dirty="0" smtClean="0"/>
              <a:t> </a:t>
            </a:r>
            <a:r>
              <a:rPr lang="fr-FR" dirty="0" smtClean="0"/>
              <a:t>et un </a:t>
            </a:r>
            <a:r>
              <a:rPr lang="fr-FR" b="1" dirty="0" smtClean="0">
                <a:solidFill>
                  <a:srgbClr val="FF0000"/>
                </a:solidFill>
              </a:rPr>
              <a:t>site Web </a:t>
            </a:r>
            <a:r>
              <a:rPr lang="fr-FR" dirty="0" smtClean="0"/>
              <a:t>par  </a:t>
            </a:r>
            <a:r>
              <a:rPr lang="fr-FR" b="1" dirty="0" smtClean="0">
                <a:solidFill>
                  <a:srgbClr val="FF0000"/>
                </a:solidFill>
              </a:rPr>
              <a:t>Google Site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237" y="3913249"/>
            <a:ext cx="1359526" cy="3353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639" y="4544657"/>
            <a:ext cx="1359526" cy="4078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237" y="4273348"/>
            <a:ext cx="1359526" cy="3353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639" y="4998450"/>
            <a:ext cx="135952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232842" y="468173"/>
            <a:ext cx="8569302" cy="523220"/>
          </a:xfrm>
          <a:prstGeom prst="rect">
            <a:avLst/>
          </a:prstGeom>
          <a:solidFill>
            <a:srgbClr val="B8E08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توزيع  للتدريبات والندوات المرئية للمنسقين الولائيين -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معدل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9533"/>
              </p:ext>
            </p:extLst>
          </p:nvPr>
        </p:nvGraphicFramePr>
        <p:xfrm>
          <a:off x="519459" y="1028700"/>
          <a:ext cx="11637819" cy="380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8905">
                  <a:extLst>
                    <a:ext uri="{9D8B030D-6E8A-4147-A177-3AD203B41FA5}">
                      <a16:colId xmlns:a16="http://schemas.microsoft.com/office/drawing/2014/main" val="611146037"/>
                    </a:ext>
                  </a:extLst>
                </a:gridCol>
                <a:gridCol w="2198914">
                  <a:extLst>
                    <a:ext uri="{9D8B030D-6E8A-4147-A177-3AD203B41FA5}">
                      <a16:colId xmlns:a16="http://schemas.microsoft.com/office/drawing/2014/main" val="1314538771"/>
                    </a:ext>
                  </a:extLst>
                </a:gridCol>
              </a:tblGrid>
              <a:tr h="313961">
                <a:tc>
                  <a:txBody>
                    <a:bodyPr/>
                    <a:lstStyle/>
                    <a:p>
                      <a:pPr algn="ctr" rtl="1"/>
                      <a:r>
                        <a:rPr lang="ar-D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التــــــــــــــــــــــــــدريبات </a:t>
                      </a:r>
                      <a:r>
                        <a:rPr lang="ar-D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الأسبوع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591500"/>
                  </a:ext>
                </a:extLst>
              </a:tr>
              <a:tr h="57309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/>
                        <a:t>0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الأسبوع  1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24402"/>
                  </a:ext>
                </a:extLst>
              </a:tr>
              <a:tr h="331792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ندوة مرئية</a:t>
                      </a:r>
                      <a:r>
                        <a:rPr lang="fr-FR" sz="1600" b="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ar-DZ" sz="1600" b="0" baseline="0" dirty="0" smtClean="0">
                          <a:solidFill>
                            <a:schemeClr val="accent3"/>
                          </a:solidFill>
                        </a:rPr>
                        <a:t> تدريبية وتفاعلية  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الأحد   1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65095"/>
                  </a:ext>
                </a:extLst>
              </a:tr>
              <a:tr h="331792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إنجاز عرض بالورد</a:t>
                      </a:r>
                      <a:r>
                        <a:rPr lang="ar-DZ" sz="1600" b="0" baseline="0" dirty="0" smtClean="0">
                          <a:solidFill>
                            <a:schemeClr val="accent3"/>
                          </a:solidFill>
                        </a:rPr>
                        <a:t>  وا</a:t>
                      </a:r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لبوربوينت P</a:t>
                      </a:r>
                      <a:r>
                        <a:rPr lang="fr-FR" sz="1600" b="0" dirty="0" err="1" smtClean="0">
                          <a:solidFill>
                            <a:schemeClr val="accent3"/>
                          </a:solidFill>
                        </a:rPr>
                        <a:t>ower</a:t>
                      </a:r>
                      <a:r>
                        <a:rPr lang="fr-FR" sz="1600" b="0" dirty="0" smtClean="0">
                          <a:solidFill>
                            <a:schemeClr val="accent3"/>
                          </a:solidFill>
                        </a:rPr>
                        <a:t> point  et Word 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الأسبوع 2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88663"/>
                  </a:ext>
                </a:extLst>
              </a:tr>
              <a:tr h="331792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تحويل عرض بالبوربوينت</a:t>
                      </a:r>
                      <a:r>
                        <a:rPr lang="ar-DZ" sz="1600" b="0" baseline="0" dirty="0" smtClean="0">
                          <a:solidFill>
                            <a:schemeClr val="accent3"/>
                          </a:solidFill>
                        </a:rPr>
                        <a:t> إلى فيديو </a:t>
                      </a:r>
                      <a:r>
                        <a:rPr lang="fr-FR" sz="1600" b="0" baseline="0" dirty="0" smtClean="0">
                          <a:solidFill>
                            <a:schemeClr val="accent3"/>
                          </a:solidFill>
                        </a:rPr>
                        <a:t> Vidéo+ </a:t>
                      </a:r>
                      <a:r>
                        <a:rPr lang="fr-FR" sz="1600" b="0" baseline="0" dirty="0" err="1" smtClean="0">
                          <a:solidFill>
                            <a:schemeClr val="accent3"/>
                          </a:solidFill>
                        </a:rPr>
                        <a:t>Ppt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007455"/>
                  </a:ext>
                </a:extLst>
              </a:tr>
              <a:tr h="331792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ندوة مرئية : تقويم  الأعمال المنجزة  </a:t>
                      </a:r>
                      <a:r>
                        <a:rPr lang="ar-DZ" sz="1600" b="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الأحد  2</a:t>
                      </a:r>
                      <a:endParaRPr lang="fr-FR" sz="1600" b="0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85908"/>
                  </a:ext>
                </a:extLst>
              </a:tr>
              <a:tr h="331792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إنجاز  قناة يوتيوب </a:t>
                      </a:r>
                      <a:r>
                        <a:rPr lang="fr-FR" sz="1600" b="0" dirty="0" smtClean="0">
                          <a:solidFill>
                            <a:schemeClr val="accent3"/>
                          </a:solidFill>
                        </a:rPr>
                        <a:t>YouTube </a:t>
                      </a:r>
                      <a:endParaRPr lang="ar-DZ" sz="1600" b="0" dirty="0" smtClean="0">
                        <a:solidFill>
                          <a:schemeClr val="accent3"/>
                        </a:solidFill>
                      </a:endParaRPr>
                    </a:p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إنجاز قائمة تشغيل </a:t>
                      </a:r>
                      <a:r>
                        <a:rPr lang="fr-FR" sz="1600" b="0" dirty="0" smtClean="0">
                          <a:solidFill>
                            <a:schemeClr val="accent3"/>
                          </a:solidFill>
                        </a:rPr>
                        <a:t>Playlist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الأسبوع 3</a:t>
                      </a:r>
                      <a:endParaRPr lang="fr-FR" sz="1600" b="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33789"/>
                  </a:ext>
                </a:extLst>
              </a:tr>
              <a:tr h="331792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ندوة مرئية :</a:t>
                      </a:r>
                      <a:r>
                        <a:rPr lang="ar-DZ" sz="1600" b="0" baseline="0" dirty="0" smtClean="0">
                          <a:solidFill>
                            <a:schemeClr val="accent3"/>
                          </a:solidFill>
                        </a:rPr>
                        <a:t> تناول وضعيات محاكاة </a:t>
                      </a:r>
                      <a:r>
                        <a:rPr lang="fr-FR" sz="1600" b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accent3"/>
                          </a:solidFill>
                        </a:rPr>
                        <a:t>الأحد 3 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0270"/>
                  </a:ext>
                </a:extLst>
              </a:tr>
              <a:tr h="555311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0" dirty="0" smtClean="0">
                          <a:solidFill>
                            <a:schemeClr val="tx1"/>
                          </a:solidFill>
                        </a:rPr>
                        <a:t>إنشاء</a:t>
                      </a:r>
                      <a:r>
                        <a:rPr lang="ar-DZ" sz="1600" b="0" baseline="0" dirty="0" smtClean="0">
                          <a:solidFill>
                            <a:schemeClr val="tx1"/>
                          </a:solidFill>
                        </a:rPr>
                        <a:t> صفحة تواصل اجتماعي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</a:rPr>
                        <a:t>Facebo</a:t>
                      </a:r>
                      <a:endParaRPr lang="ar-DZ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 rtl="1"/>
                      <a:r>
                        <a:rPr lang="ar-DZ" sz="1600" b="0" dirty="0" smtClean="0">
                          <a:solidFill>
                            <a:schemeClr val="tx1"/>
                          </a:solidFill>
                        </a:rPr>
                        <a:t>شاء</a:t>
                      </a:r>
                      <a:r>
                        <a:rPr lang="ar-DZ" sz="1600" b="0" baseline="0" dirty="0" smtClean="0">
                          <a:solidFill>
                            <a:schemeClr val="tx1"/>
                          </a:solidFill>
                        </a:rPr>
                        <a:t> أقسام افتراضية بـ 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</a:rPr>
                        <a:t>Google Classrooms  </a:t>
                      </a:r>
                      <a:r>
                        <a:rPr lang="fr-FR" sz="1600" b="0" baseline="0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fr-FR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400" b="0" baseline="0" dirty="0" smtClean="0">
                          <a:solidFill>
                            <a:schemeClr val="accent3"/>
                          </a:solidFill>
                        </a:rPr>
                        <a:t>الأسبوع 4</a:t>
                      </a:r>
                      <a:endParaRPr lang="fr-FR" sz="14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1051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79671" y="43868"/>
            <a:ext cx="551739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DZ" b="1" dirty="0" smtClean="0"/>
              <a:t>توظيف تكنولوجيات الإعلام والاتصال في التربية </a:t>
            </a:r>
            <a:endParaRPr lang="fr-FR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27043"/>
              </p:ext>
            </p:extLst>
          </p:nvPr>
        </p:nvGraphicFramePr>
        <p:xfrm>
          <a:off x="554181" y="4913315"/>
          <a:ext cx="11637819" cy="151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1948">
                  <a:extLst>
                    <a:ext uri="{9D8B030D-6E8A-4147-A177-3AD203B41FA5}">
                      <a16:colId xmlns:a16="http://schemas.microsoft.com/office/drawing/2014/main" val="3782025134"/>
                    </a:ext>
                  </a:extLst>
                </a:gridCol>
                <a:gridCol w="2345871">
                  <a:extLst>
                    <a:ext uri="{9D8B030D-6E8A-4147-A177-3AD203B41FA5}">
                      <a16:colId xmlns:a16="http://schemas.microsoft.com/office/drawing/2014/main" val="3677130037"/>
                    </a:ext>
                  </a:extLst>
                </a:gridCol>
              </a:tblGrid>
              <a:tr h="379767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solidFill>
                            <a:schemeClr val="tx1"/>
                          </a:solidFill>
                        </a:rPr>
                        <a:t>ندوة مرئية: عرض</a:t>
                      </a:r>
                      <a:r>
                        <a:rPr lang="ar-DZ" sz="1600" baseline="0" dirty="0" smtClean="0">
                          <a:solidFill>
                            <a:schemeClr val="tx1"/>
                          </a:solidFill>
                        </a:rPr>
                        <a:t> بعض الأعمال وتقويمها 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solidFill>
                            <a:schemeClr val="tx1"/>
                          </a:solidFill>
                        </a:rPr>
                        <a:t>الأحد  </a:t>
                      </a:r>
                      <a:r>
                        <a:rPr lang="ar-DZ" sz="160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93180"/>
                  </a:ext>
                </a:extLst>
              </a:tr>
              <a:tr h="414292">
                <a:tc rowSpan="2"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فضاء</a:t>
                      </a:r>
                      <a:r>
                        <a:rPr lang="ar-DZ" sz="1600" baseline="0" dirty="0" smtClean="0"/>
                        <a:t> تخزين  المعلومات  </a:t>
                      </a:r>
                      <a:r>
                        <a:rPr lang="fr-FR" sz="1600" baseline="0" dirty="0" smtClean="0"/>
                        <a:t> Drive(15 Go)  et autre cloud </a:t>
                      </a:r>
                      <a:endParaRPr lang="ar-DZ" sz="1600" baseline="0" dirty="0" smtClean="0"/>
                    </a:p>
                    <a:p>
                      <a:pPr algn="r" rtl="1"/>
                      <a:r>
                        <a:rPr lang="ar-DZ" sz="1600" baseline="0" dirty="0" smtClean="0"/>
                        <a:t> إنشاء </a:t>
                      </a:r>
                      <a:r>
                        <a:rPr lang="ar-DZ" sz="1600" baseline="0" dirty="0" err="1" smtClean="0"/>
                        <a:t>مذونة</a:t>
                      </a:r>
                      <a:r>
                        <a:rPr lang="ar-DZ" sz="1600" baseline="0" dirty="0" smtClean="0"/>
                        <a:t> وموقع ويب  بـ </a:t>
                      </a:r>
                      <a:r>
                        <a:rPr lang="fr-FR" sz="1600" baseline="0" dirty="0" smtClean="0"/>
                        <a:t>Google Site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/>
                        <a:t>الأسبوع 5</a:t>
                      </a:r>
                      <a:endParaRPr lang="fr-FR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33090"/>
                  </a:ext>
                </a:extLst>
              </a:tr>
              <a:tr h="236226">
                <a:tc vMerge="1">
                  <a:txBody>
                    <a:bodyPr/>
                    <a:lstStyle/>
                    <a:p>
                      <a:pPr algn="r" rtl="1"/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10040"/>
                  </a:ext>
                </a:extLst>
              </a:tr>
              <a:tr h="387758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b="1" baseline="0" dirty="0" smtClean="0"/>
                        <a:t>ندوة مرئية: عرض التطبيقات ونتائجها  </a:t>
                      </a:r>
                      <a:endParaRPr lang="fr-FR" sz="1600" b="1" baseline="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b="1" dirty="0" smtClean="0"/>
                        <a:t>الأحد  5</a:t>
                      </a:r>
                      <a:endParaRPr lang="fr-FR" sz="16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81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1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335957" y="3016980"/>
            <a:ext cx="2955471" cy="830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FACEBOOK </a:t>
            </a:r>
            <a:r>
              <a:rPr lang="ar-DZ" sz="2000" b="1" dirty="0" smtClean="0">
                <a:solidFill>
                  <a:srgbClr val="FF0000"/>
                </a:solidFill>
              </a:rPr>
              <a:t>فيسبوك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57" name="Groupe 56"/>
          <p:cNvGrpSpPr/>
          <p:nvPr/>
        </p:nvGrpSpPr>
        <p:grpSpPr>
          <a:xfrm>
            <a:off x="5813693" y="605988"/>
            <a:ext cx="5516177" cy="2410992"/>
            <a:chOff x="5624377" y="787783"/>
            <a:chExt cx="5691323" cy="2410992"/>
          </a:xfrm>
        </p:grpSpPr>
        <p:grpSp>
          <p:nvGrpSpPr>
            <p:cNvPr id="12" name="Groupe 11"/>
            <p:cNvGrpSpPr/>
            <p:nvPr/>
          </p:nvGrpSpPr>
          <p:grpSpPr>
            <a:xfrm>
              <a:off x="5624377" y="1651192"/>
              <a:ext cx="3764552" cy="1547583"/>
              <a:chOff x="5808681" y="2406959"/>
              <a:chExt cx="2711351" cy="889645"/>
            </a:xfrm>
          </p:grpSpPr>
          <p:cxnSp>
            <p:nvCxnSpPr>
              <p:cNvPr id="9" name="Connecteur droit avec flèche 8"/>
              <p:cNvCxnSpPr>
                <a:stCxn id="3" idx="0"/>
                <a:endCxn id="13" idx="1"/>
              </p:cNvCxnSpPr>
              <p:nvPr/>
            </p:nvCxnSpPr>
            <p:spPr>
              <a:xfrm flipV="1">
                <a:off x="5808681" y="2406959"/>
                <a:ext cx="2711351" cy="88964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Ellipse 9"/>
              <p:cNvSpPr/>
              <p:nvPr/>
            </p:nvSpPr>
            <p:spPr>
              <a:xfrm>
                <a:off x="6882105" y="2490607"/>
                <a:ext cx="897025" cy="61164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dirty="0" smtClean="0">
                    <a:solidFill>
                      <a:schemeClr val="tx1"/>
                    </a:solidFill>
                  </a:rPr>
                  <a:t>لماذا؟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ectangle à coins arrondis 12"/>
            <p:cNvSpPr/>
            <p:nvPr/>
          </p:nvSpPr>
          <p:spPr>
            <a:xfrm>
              <a:off x="9388929" y="787783"/>
              <a:ext cx="1926771" cy="172681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العمل على التواصل بين الناس المهتمين ببعضهم </a:t>
              </a:r>
            </a:p>
            <a:p>
              <a:pPr algn="ctr"/>
              <a:r>
                <a:rPr lang="ar-DZ" dirty="0" smtClean="0"/>
                <a:t> </a:t>
              </a:r>
              <a:endParaRPr lang="fr-FR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325347" y="820425"/>
            <a:ext cx="5488346" cy="2196555"/>
            <a:chOff x="1177290" y="1012371"/>
            <a:chExt cx="4461506" cy="2196555"/>
          </a:xfrm>
        </p:grpSpPr>
        <p:grpSp>
          <p:nvGrpSpPr>
            <p:cNvPr id="52" name="Groupe 51"/>
            <p:cNvGrpSpPr/>
            <p:nvPr/>
          </p:nvGrpSpPr>
          <p:grpSpPr>
            <a:xfrm>
              <a:off x="3932368" y="1992086"/>
              <a:ext cx="1706428" cy="1216840"/>
              <a:chOff x="3932368" y="1992086"/>
              <a:chExt cx="1706428" cy="1216840"/>
            </a:xfrm>
          </p:grpSpPr>
          <p:cxnSp>
            <p:nvCxnSpPr>
              <p:cNvPr id="23" name="Connecteur droit avec flèche 22"/>
              <p:cNvCxnSpPr>
                <a:stCxn id="3" idx="0"/>
              </p:cNvCxnSpPr>
              <p:nvPr/>
            </p:nvCxnSpPr>
            <p:spPr>
              <a:xfrm flipH="1" flipV="1">
                <a:off x="3932368" y="1992086"/>
                <a:ext cx="1706428" cy="12168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Ellipse 24"/>
              <p:cNvSpPr/>
              <p:nvPr/>
            </p:nvSpPr>
            <p:spPr>
              <a:xfrm>
                <a:off x="4266920" y="2200551"/>
                <a:ext cx="1036143" cy="75111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dirty="0" smtClean="0"/>
                  <a:t>كيف؟</a:t>
                </a:r>
                <a:endParaRPr lang="fr-FR" dirty="0"/>
              </a:p>
            </p:txBody>
          </p:sp>
        </p:grpSp>
        <p:sp>
          <p:nvSpPr>
            <p:cNvPr id="26" name="Rectangle à coins arrondis 25"/>
            <p:cNvSpPr/>
            <p:nvPr/>
          </p:nvSpPr>
          <p:spPr>
            <a:xfrm>
              <a:off x="1177290" y="1012371"/>
              <a:ext cx="2819786" cy="15022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C00000"/>
                  </a:solidFill>
                </a:rPr>
                <a:t>تسجيل</a:t>
              </a:r>
              <a:r>
                <a:rPr lang="ar-DZ" sz="1400" dirty="0" smtClean="0"/>
                <a:t>  لمن له</a:t>
              </a:r>
              <a:r>
                <a:rPr lang="fr-FR" sz="1400" b="1" dirty="0" smtClean="0">
                  <a:solidFill>
                    <a:srgbClr val="C00000"/>
                  </a:solidFill>
                </a:rPr>
                <a:t>13 +</a:t>
              </a:r>
              <a:r>
                <a:rPr lang="ar-DZ" sz="1400" b="1" dirty="0" smtClean="0">
                  <a:solidFill>
                    <a:srgbClr val="C00000"/>
                  </a:solidFill>
                </a:rPr>
                <a:t> </a:t>
              </a:r>
              <a:r>
                <a:rPr lang="ar-DZ" sz="1400" dirty="0" smtClean="0"/>
                <a:t>وفق طرق موضح</a:t>
              </a:r>
              <a:r>
                <a:rPr lang="ar-DZ" sz="1400" dirty="0"/>
                <a:t>ة</a:t>
              </a:r>
              <a:r>
                <a:rPr lang="ar-DZ" sz="1400" dirty="0" smtClean="0"/>
                <a:t> على ا</a:t>
              </a:r>
              <a:r>
                <a:rPr lang="ar-DZ" sz="1400" dirty="0" smtClean="0">
                  <a:solidFill>
                    <a:srgbClr val="C00000"/>
                  </a:solidFill>
                </a:rPr>
                <a:t>ليوتيوب </a:t>
              </a:r>
              <a:r>
                <a:rPr lang="ar-DZ" sz="1400" dirty="0" smtClean="0"/>
                <a:t>باستعمال الكلمات المفتاحية</a:t>
              </a:r>
            </a:p>
            <a:p>
              <a:pPr algn="ctr"/>
              <a:r>
                <a:rPr lang="ar-DZ" sz="1400" dirty="0" smtClean="0"/>
                <a:t>موقع ويب:</a:t>
              </a:r>
            </a:p>
            <a:p>
              <a:pPr algn="ctr"/>
              <a:r>
                <a:rPr lang="fr-FR" sz="1400" b="1" dirty="0" smtClean="0">
                  <a:solidFill>
                    <a:srgbClr val="C00000"/>
                  </a:solidFill>
                </a:rPr>
                <a:t>www.facebook.com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191501" y="2813875"/>
            <a:ext cx="4144456" cy="1776632"/>
            <a:chOff x="666654" y="2813875"/>
            <a:chExt cx="3507245" cy="1776632"/>
          </a:xfrm>
        </p:grpSpPr>
        <p:grpSp>
          <p:nvGrpSpPr>
            <p:cNvPr id="54" name="Groupe 53"/>
            <p:cNvGrpSpPr/>
            <p:nvPr/>
          </p:nvGrpSpPr>
          <p:grpSpPr>
            <a:xfrm>
              <a:off x="2914652" y="3292386"/>
              <a:ext cx="1259247" cy="555172"/>
              <a:chOff x="2914652" y="3292386"/>
              <a:chExt cx="1259247" cy="555172"/>
            </a:xfrm>
          </p:grpSpPr>
          <p:cxnSp>
            <p:nvCxnSpPr>
              <p:cNvPr id="28" name="Connecteur droit avec flèche 27"/>
              <p:cNvCxnSpPr>
                <a:stCxn id="3" idx="1"/>
              </p:cNvCxnSpPr>
              <p:nvPr/>
            </p:nvCxnSpPr>
            <p:spPr>
              <a:xfrm flipH="1">
                <a:off x="2914652" y="3432269"/>
                <a:ext cx="1259247" cy="1377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lipse 28"/>
              <p:cNvSpPr/>
              <p:nvPr/>
            </p:nvSpPr>
            <p:spPr>
              <a:xfrm>
                <a:off x="3246569" y="3292386"/>
                <a:ext cx="803639" cy="5551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ar-DZ" sz="1200" b="1" dirty="0" smtClean="0"/>
                  <a:t>من؟</a:t>
                </a:r>
                <a:endParaRPr lang="fr-FR" sz="1200" b="1" dirty="0"/>
              </a:p>
            </p:txBody>
          </p:sp>
        </p:grpSp>
        <p:sp>
          <p:nvSpPr>
            <p:cNvPr id="32" name="Rectangle à coins arrondis 31"/>
            <p:cNvSpPr/>
            <p:nvPr/>
          </p:nvSpPr>
          <p:spPr>
            <a:xfrm>
              <a:off x="666654" y="2813875"/>
              <a:ext cx="2179192" cy="17766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 rtl="1">
                <a:buFont typeface="Arial" panose="020B0604020202020204" pitchFamily="34" charset="0"/>
                <a:buChar char="•"/>
              </a:pPr>
              <a:r>
                <a:rPr lang="ar-DZ" dirty="0" smtClean="0"/>
                <a:t>أنشأه ما</a:t>
              </a:r>
              <a:r>
                <a:rPr lang="ar-DZ" dirty="0"/>
                <a:t>ر</a:t>
              </a:r>
              <a:r>
                <a:rPr lang="ar-DZ" dirty="0" smtClean="0"/>
                <a:t>ك </a:t>
              </a:r>
              <a:r>
                <a:rPr lang="ar-DZ" dirty="0" err="1" smtClean="0"/>
                <a:t>زوكربيرغ</a:t>
              </a:r>
              <a:endParaRPr lang="ar-DZ" dirty="0" smtClean="0"/>
            </a:p>
            <a:p>
              <a:pPr marL="285750" indent="-285750" algn="just" rtl="1">
                <a:buFont typeface="Arial" panose="020B0604020202020204" pitchFamily="34" charset="0"/>
                <a:buChar char="•"/>
              </a:pPr>
              <a:r>
                <a:rPr lang="ar-DZ" dirty="0"/>
                <a:t>ا</a:t>
              </a:r>
              <a:r>
                <a:rPr lang="ar-DZ" dirty="0" smtClean="0"/>
                <a:t>ستخدمه 2,24 مليار شخصا في</a:t>
              </a:r>
              <a:r>
                <a:rPr lang="ar-DZ" sz="2400" dirty="0" smtClean="0"/>
                <a:t> </a:t>
              </a:r>
              <a:r>
                <a:rPr lang="ar-DZ" sz="1400" dirty="0" smtClean="0"/>
                <a:t>2020</a:t>
              </a:r>
              <a:endParaRPr lang="fr-FR" sz="1400" dirty="0" smtClean="0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325347" y="3906889"/>
            <a:ext cx="5582964" cy="1803577"/>
            <a:chOff x="400050" y="3896544"/>
            <a:chExt cx="5582964" cy="2815049"/>
          </a:xfrm>
        </p:grpSpPr>
        <p:grpSp>
          <p:nvGrpSpPr>
            <p:cNvPr id="49" name="Groupe 48"/>
            <p:cNvGrpSpPr/>
            <p:nvPr/>
          </p:nvGrpSpPr>
          <p:grpSpPr>
            <a:xfrm>
              <a:off x="3805124" y="3896544"/>
              <a:ext cx="2177890" cy="1935485"/>
              <a:chOff x="3805124" y="3896544"/>
              <a:chExt cx="2177890" cy="1935485"/>
            </a:xfrm>
          </p:grpSpPr>
          <p:cxnSp>
            <p:nvCxnSpPr>
              <p:cNvPr id="34" name="Connecteur droit avec flèche 33"/>
              <p:cNvCxnSpPr>
                <a:endCxn id="36" idx="3"/>
              </p:cNvCxnSpPr>
              <p:nvPr/>
            </p:nvCxnSpPr>
            <p:spPr>
              <a:xfrm flipH="1">
                <a:off x="3805124" y="3896544"/>
                <a:ext cx="2177890" cy="19354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/>
              <p:cNvSpPr/>
              <p:nvPr/>
            </p:nvSpPr>
            <p:spPr>
              <a:xfrm>
                <a:off x="4266920" y="4590507"/>
                <a:ext cx="1268466" cy="5551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dirty="0" smtClean="0"/>
                  <a:t>متى؟</a:t>
                </a:r>
                <a:endParaRPr lang="fr-FR" dirty="0"/>
              </a:p>
            </p:txBody>
          </p:sp>
        </p:grpSp>
        <p:sp>
          <p:nvSpPr>
            <p:cNvPr id="36" name="Rectangle à coins arrondis 35"/>
            <p:cNvSpPr/>
            <p:nvPr/>
          </p:nvSpPr>
          <p:spPr>
            <a:xfrm>
              <a:off x="400050" y="4952465"/>
              <a:ext cx="3405074" cy="175912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 rtl="1">
                <a:buFont typeface="Arial" panose="020B0604020202020204" pitchFamily="34" charset="0"/>
                <a:buChar char="•"/>
              </a:pPr>
              <a:r>
                <a:rPr lang="ar-DZ" dirty="0" smtClean="0"/>
                <a:t>أسس في 4فبراير </a:t>
              </a:r>
              <a:r>
                <a:rPr lang="ar-DZ" dirty="0" smtClean="0">
                  <a:solidFill>
                    <a:srgbClr val="C00000"/>
                  </a:solidFill>
                </a:rPr>
                <a:t>2004</a:t>
              </a:r>
              <a:r>
                <a:rPr lang="ar-DZ" dirty="0" smtClean="0"/>
                <a:t> 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7291428" y="2827022"/>
            <a:ext cx="4024272" cy="1485900"/>
            <a:chOff x="7291428" y="2827022"/>
            <a:chExt cx="4024272" cy="148590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9552214" y="2827022"/>
              <a:ext cx="1763486" cy="14859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تشبيك اجتماعي</a:t>
              </a:r>
            </a:p>
            <a:p>
              <a:pPr algn="ctr"/>
              <a:r>
                <a:rPr lang="ar-DZ" dirty="0"/>
                <a:t> </a:t>
              </a:r>
              <a:r>
                <a:rPr lang="ar-DZ" dirty="0" smtClean="0"/>
                <a:t>متعدد اللغات</a:t>
              </a:r>
            </a:p>
            <a:p>
              <a:pPr algn="ctr"/>
              <a:r>
                <a:rPr lang="ar-DZ" dirty="0" smtClean="0"/>
                <a:t>160لغة  </a:t>
              </a:r>
              <a:endParaRPr lang="fr-FR" dirty="0"/>
            </a:p>
          </p:txBody>
        </p:sp>
        <p:grpSp>
          <p:nvGrpSpPr>
            <p:cNvPr id="51" name="Groupe 50"/>
            <p:cNvGrpSpPr/>
            <p:nvPr/>
          </p:nvGrpSpPr>
          <p:grpSpPr>
            <a:xfrm>
              <a:off x="7291428" y="3135087"/>
              <a:ext cx="2260786" cy="712472"/>
              <a:chOff x="7291428" y="3135087"/>
              <a:chExt cx="2260786" cy="712472"/>
            </a:xfrm>
          </p:grpSpPr>
          <p:cxnSp>
            <p:nvCxnSpPr>
              <p:cNvPr id="17" name="Connecteur droit avec flèche 16"/>
              <p:cNvCxnSpPr>
                <a:stCxn id="3" idx="3"/>
              </p:cNvCxnSpPr>
              <p:nvPr/>
            </p:nvCxnSpPr>
            <p:spPr>
              <a:xfrm>
                <a:off x="7291428" y="3432269"/>
                <a:ext cx="2260786" cy="14368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e 20"/>
              <p:cNvSpPr/>
              <p:nvPr/>
            </p:nvSpPr>
            <p:spPr>
              <a:xfrm>
                <a:off x="7707086" y="3135087"/>
                <a:ext cx="914400" cy="7124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dirty="0" smtClean="0"/>
                  <a:t>ماذا؟ </a:t>
                </a:r>
                <a:endParaRPr lang="fr-FR" dirty="0"/>
              </a:p>
            </p:txBody>
          </p:sp>
        </p:grpSp>
      </p:grpSp>
      <p:grpSp>
        <p:nvGrpSpPr>
          <p:cNvPr id="66" name="Groupe 65"/>
          <p:cNvGrpSpPr/>
          <p:nvPr/>
        </p:nvGrpSpPr>
        <p:grpSpPr>
          <a:xfrm>
            <a:off x="5997182" y="3896545"/>
            <a:ext cx="5332688" cy="1515840"/>
            <a:chOff x="5997182" y="3896544"/>
            <a:chExt cx="5332688" cy="1813922"/>
          </a:xfrm>
        </p:grpSpPr>
        <p:sp>
          <p:nvSpPr>
            <p:cNvPr id="43" name="Rectangle à coins arrondis 42"/>
            <p:cNvSpPr/>
            <p:nvPr/>
          </p:nvSpPr>
          <p:spPr>
            <a:xfrm>
              <a:off x="9109184" y="4633509"/>
              <a:ext cx="2220686" cy="10769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المقر: </a:t>
              </a:r>
              <a:r>
                <a:rPr lang="ar-DZ" dirty="0" err="1" smtClean="0"/>
                <a:t>كاليفرنيا</a:t>
              </a:r>
              <a:endParaRPr lang="ar-DZ" dirty="0" smtClean="0"/>
            </a:p>
            <a:p>
              <a:pPr algn="ctr"/>
              <a:endParaRPr lang="fr-FR" dirty="0"/>
            </a:p>
          </p:txBody>
        </p:sp>
        <p:grpSp>
          <p:nvGrpSpPr>
            <p:cNvPr id="50" name="Groupe 49"/>
            <p:cNvGrpSpPr/>
            <p:nvPr/>
          </p:nvGrpSpPr>
          <p:grpSpPr>
            <a:xfrm>
              <a:off x="5997182" y="3896544"/>
              <a:ext cx="3112002" cy="1275444"/>
              <a:chOff x="5997182" y="3896544"/>
              <a:chExt cx="3112002" cy="1275444"/>
            </a:xfrm>
          </p:grpSpPr>
          <p:cxnSp>
            <p:nvCxnSpPr>
              <p:cNvPr id="39" name="Connecteur droit avec flèche 38"/>
              <p:cNvCxnSpPr>
                <a:endCxn id="43" idx="1"/>
              </p:cNvCxnSpPr>
              <p:nvPr/>
            </p:nvCxnSpPr>
            <p:spPr>
              <a:xfrm>
                <a:off x="5997182" y="3896544"/>
                <a:ext cx="3112002" cy="1275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Ellipse 45"/>
              <p:cNvSpPr/>
              <p:nvPr/>
            </p:nvSpPr>
            <p:spPr>
              <a:xfrm>
                <a:off x="7399286" y="4310011"/>
                <a:ext cx="924993" cy="5910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DZ" dirty="0" smtClean="0"/>
                  <a:t>أين؟</a:t>
                </a:r>
                <a:endParaRPr lang="fr-FR" dirty="0"/>
              </a:p>
            </p:txBody>
          </p:sp>
        </p:grpSp>
      </p:grpSp>
      <p:cxnSp>
        <p:nvCxnSpPr>
          <p:cNvPr id="8" name="Connecteur droit avec flèche 7"/>
          <p:cNvCxnSpPr/>
          <p:nvPr/>
        </p:nvCxnSpPr>
        <p:spPr>
          <a:xfrm>
            <a:off x="6028843" y="3896544"/>
            <a:ext cx="439715" cy="120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4386522" y="4947021"/>
            <a:ext cx="3589282" cy="1244855"/>
          </a:xfrm>
          <a:prstGeom prst="roundRect">
            <a:avLst>
              <a:gd name="adj" fmla="val 63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dirty="0" smtClean="0"/>
              <a:t>ضم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DZ" dirty="0" smtClean="0"/>
              <a:t> </a:t>
            </a:r>
            <a:r>
              <a:rPr lang="ar-DZ" dirty="0" err="1" smtClean="0"/>
              <a:t>إنستغرام</a:t>
            </a:r>
            <a:r>
              <a:rPr lang="ar-DZ" dirty="0" smtClean="0"/>
              <a:t> </a:t>
            </a:r>
            <a:r>
              <a:rPr lang="fr-FR" b="1" dirty="0" smtClean="0"/>
              <a:t>I</a:t>
            </a:r>
            <a:r>
              <a:rPr lang="fr-FR" b="1" dirty="0" smtClean="0">
                <a:solidFill>
                  <a:srgbClr val="C00000"/>
                </a:solidFill>
              </a:rPr>
              <a:t>nstagram  </a:t>
            </a:r>
            <a:endParaRPr lang="ar-DZ" b="1" dirty="0" smtClean="0">
              <a:solidFill>
                <a:srgbClr val="C00000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DZ" dirty="0" smtClean="0"/>
              <a:t>واتس </a:t>
            </a:r>
            <a:r>
              <a:rPr lang="ar-DZ" dirty="0" smtClean="0"/>
              <a:t>آب</a:t>
            </a:r>
            <a:r>
              <a:rPr lang="fr-FR" dirty="0" smtClean="0"/>
              <a:t>   </a:t>
            </a:r>
            <a:r>
              <a:rPr lang="fr-FR" b="1" dirty="0" smtClean="0">
                <a:solidFill>
                  <a:srgbClr val="C00000"/>
                </a:solidFill>
              </a:rPr>
              <a:t>WhatsApp</a:t>
            </a:r>
            <a:r>
              <a:rPr lang="fr-FR" dirty="0" smtClean="0"/>
              <a:t>    s</a:t>
            </a:r>
            <a:endParaRPr lang="ar-DZ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DZ" dirty="0" err="1" smtClean="0"/>
              <a:t>أوكلوس</a:t>
            </a:r>
            <a:r>
              <a:rPr lang="ar-DZ" dirty="0" smtClean="0"/>
              <a:t> في </a:t>
            </a:r>
            <a:r>
              <a:rPr lang="ar-DZ" dirty="0" smtClean="0"/>
              <a:t>آر</a:t>
            </a:r>
            <a:r>
              <a:rPr lang="fr-FR" dirty="0"/>
              <a:t> </a:t>
            </a:r>
            <a:r>
              <a:rPr lang="fr-FR" b="1" dirty="0">
                <a:solidFill>
                  <a:srgbClr val="C00000"/>
                </a:solidFill>
              </a:rPr>
              <a:t>Oculus </a:t>
            </a:r>
            <a:r>
              <a:rPr lang="fr-FR" b="1" dirty="0" smtClean="0">
                <a:solidFill>
                  <a:srgbClr val="C00000"/>
                </a:solidFill>
              </a:rPr>
              <a:t>VR</a:t>
            </a:r>
            <a:r>
              <a:rPr lang="ar-DZ" b="1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DZ" b="1" dirty="0" smtClean="0">
                <a:solidFill>
                  <a:srgbClr val="C00000"/>
                </a:solidFill>
              </a:rPr>
              <a:t>...</a:t>
            </a:r>
            <a:endParaRPr lang="ar-DZ" b="1" dirty="0" smtClean="0">
              <a:solidFill>
                <a:srgbClr val="C00000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240146" y="6278022"/>
            <a:ext cx="50375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https://fr.wikipedia.org/wiki/Facebook</a:t>
            </a:r>
          </a:p>
        </p:txBody>
      </p:sp>
      <p:sp>
        <p:nvSpPr>
          <p:cNvPr id="22" name="Ellipse 21"/>
          <p:cNvSpPr/>
          <p:nvPr/>
        </p:nvSpPr>
        <p:spPr>
          <a:xfrm>
            <a:off x="9261296" y="5687490"/>
            <a:ext cx="2269671" cy="11810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r-FR" dirty="0" smtClean="0"/>
              <a:t> </a:t>
            </a:r>
            <a:r>
              <a:rPr lang="ar-DZ" dirty="0" smtClean="0"/>
              <a:t>يتوسع إلى</a:t>
            </a:r>
          </a:p>
          <a:p>
            <a:pPr algn="ctr" rtl="1"/>
            <a:r>
              <a:rPr lang="fr-FR" b="1" dirty="0" smtClean="0">
                <a:solidFill>
                  <a:srgbClr val="C00000"/>
                </a:solidFill>
              </a:rPr>
              <a:t>META</a:t>
            </a:r>
            <a:r>
              <a:rPr lang="fr-FR" dirty="0" smtClean="0"/>
              <a:t>VERSE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27" name="Connecteur droit avec flèche 26"/>
          <p:cNvCxnSpPr>
            <a:stCxn id="11" idx="3"/>
            <a:endCxn id="22" idx="2"/>
          </p:cNvCxnSpPr>
          <p:nvPr/>
        </p:nvCxnSpPr>
        <p:spPr>
          <a:xfrm>
            <a:off x="7975804" y="5569449"/>
            <a:ext cx="1285492" cy="7085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54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9568" y="203281"/>
            <a:ext cx="9566031" cy="7670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DZ" dirty="0" smtClean="0">
                <a:solidFill>
                  <a:srgbClr val="C00000"/>
                </a:solidFill>
              </a:rPr>
              <a:t>فضاءات تواصل وفق </a:t>
            </a:r>
            <a:r>
              <a:rPr lang="ar-DZ" dirty="0" smtClean="0">
                <a:solidFill>
                  <a:srgbClr val="C00000"/>
                </a:solidFill>
              </a:rPr>
              <a:t>تطبيقات </a:t>
            </a:r>
            <a:r>
              <a:rPr lang="ar-DZ" dirty="0" smtClean="0">
                <a:solidFill>
                  <a:srgbClr val="C00000"/>
                </a:solidFill>
              </a:rPr>
              <a:t>ضمن منصة </a:t>
            </a:r>
            <a:r>
              <a:rPr lang="fr-FR" dirty="0" smtClean="0">
                <a:solidFill>
                  <a:srgbClr val="C00000"/>
                </a:solidFill>
              </a:rPr>
              <a:t>Gmail 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28" y="1152907"/>
            <a:ext cx="11232466" cy="588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90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3443" y="139973"/>
            <a:ext cx="6988628" cy="83037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dirty="0" smtClean="0">
                <a:solidFill>
                  <a:srgbClr val="C00000"/>
                </a:solidFill>
              </a:rPr>
              <a:t>تطبيقات </a:t>
            </a:r>
            <a:r>
              <a:rPr lang="fr-FR" dirty="0" smtClean="0">
                <a:solidFill>
                  <a:srgbClr val="C00000"/>
                </a:solidFill>
              </a:rPr>
              <a:t>Gmail 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04" y="1152907"/>
            <a:ext cx="11731924" cy="588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8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6008913" y="5229610"/>
            <a:ext cx="4753717" cy="3347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sées 10"/>
          <p:cNvSpPr/>
          <p:nvPr/>
        </p:nvSpPr>
        <p:spPr>
          <a:xfrm>
            <a:off x="2530928" y="4209692"/>
            <a:ext cx="3477985" cy="2648308"/>
          </a:xfrm>
          <a:prstGeom prst="cloudCallout">
            <a:avLst>
              <a:gd name="adj1" fmla="val 755953"/>
              <a:gd name="adj2" fmla="val 180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فتح المدونة بالنقر على </a:t>
            </a:r>
            <a:r>
              <a:rPr lang="ar-DZ" dirty="0" err="1" smtClean="0"/>
              <a:t>بلوجر</a:t>
            </a:r>
            <a:endParaRPr lang="ar-DZ" dirty="0" smtClean="0"/>
          </a:p>
          <a:p>
            <a:pPr algn="ctr" rtl="1"/>
            <a:r>
              <a:rPr lang="ar-DZ" dirty="0" smtClean="0"/>
              <a:t>من علبة </a:t>
            </a:r>
            <a:r>
              <a:rPr lang="fr-FR" dirty="0" smtClean="0"/>
              <a:t>Gmail </a:t>
            </a:r>
            <a:r>
              <a:rPr lang="ar-DZ" dirty="0" smtClean="0"/>
              <a:t> </a:t>
            </a:r>
            <a:r>
              <a:rPr lang="fr-FR" dirty="0"/>
              <a:t> </a:t>
            </a:r>
            <a:r>
              <a:rPr lang="ar-DZ" dirty="0" smtClean="0"/>
              <a:t>أو محرك البحث </a:t>
            </a:r>
            <a:r>
              <a:rPr lang="fr-FR" dirty="0" err="1" smtClean="0"/>
              <a:t>google</a:t>
            </a:r>
            <a:r>
              <a:rPr lang="ar-DZ" dirty="0" smtClean="0"/>
              <a:t> 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6008913" y="1570008"/>
            <a:ext cx="5067404" cy="365960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5382883" y="3364302"/>
            <a:ext cx="626030" cy="18653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1935"/>
            <a:ext cx="11504612" cy="6495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DZ" sz="2800" dirty="0" smtClean="0"/>
              <a:t>فتح </a:t>
            </a:r>
            <a:r>
              <a:rPr lang="ar-DZ" sz="2800" dirty="0" err="1" smtClean="0"/>
              <a:t>بلوجر</a:t>
            </a:r>
            <a:r>
              <a:rPr lang="ar-DZ" sz="2800" dirty="0" smtClean="0"/>
              <a:t> </a:t>
            </a:r>
            <a:r>
              <a:rPr lang="fr-FR" sz="2800" dirty="0" err="1" smtClean="0"/>
              <a:t>Blogger</a:t>
            </a:r>
            <a:r>
              <a:rPr lang="fr-FR" sz="2800" dirty="0" smtClean="0"/>
              <a:t>  </a:t>
            </a:r>
            <a:r>
              <a:rPr lang="ar-DZ" sz="2800" dirty="0" smtClean="0"/>
              <a:t> وتتبع خطوات انشاء </a:t>
            </a:r>
            <a:r>
              <a:rPr lang="ar-DZ" sz="2800" dirty="0" smtClean="0"/>
              <a:t>مدونة </a:t>
            </a:r>
            <a:r>
              <a:rPr lang="ar-DZ" sz="2800" dirty="0" smtClean="0"/>
              <a:t>باستعمال الأدوات المقدمة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970344"/>
            <a:ext cx="11234057" cy="565572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9</a:t>
            </a:fld>
            <a:endParaRPr lang="fr-FR"/>
          </a:p>
        </p:txBody>
      </p:sp>
      <p:sp>
        <p:nvSpPr>
          <p:cNvPr id="6" name="Bulle ronde 5"/>
          <p:cNvSpPr/>
          <p:nvPr/>
        </p:nvSpPr>
        <p:spPr>
          <a:xfrm>
            <a:off x="2756013" y="3357333"/>
            <a:ext cx="5992586" cy="881742"/>
          </a:xfrm>
          <a:prstGeom prst="wedgeEllipseCallout">
            <a:avLst>
              <a:gd name="adj1" fmla="val -79689"/>
              <a:gd name="adj2" fmla="val -1918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ar-DZ" dirty="0" smtClean="0"/>
              <a:t>ابدأ باسم المدونة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98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14202</TotalTime>
  <Words>633</Words>
  <Application>Microsoft Office PowerPoint</Application>
  <PresentationFormat>Grand écran</PresentationFormat>
  <Paragraphs>138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Tahoma</vt:lpstr>
      <vt:lpstr>Times New Roman</vt:lpstr>
      <vt:lpstr>Wingdings 3</vt:lpstr>
      <vt:lpstr>Brin</vt:lpstr>
      <vt:lpstr>برنامج التكوين: توظيف تكنولوجيات الإعلام والاتصال الحصة الرابعة :  إنشاء فضاءات التواصل   (فيسبوك- كلاسروم- مدونة- موقع ويب-لوحة العصف) </vt:lpstr>
      <vt:lpstr>الأهداف المنشودة من إنشاء فضاءات التواصل </vt:lpstr>
      <vt:lpstr>أدوات استعمال تكنولوجيات الإعلام والاتصال </vt:lpstr>
      <vt:lpstr>Outils de mise en œuvre de la stratégie de e-learning</vt:lpstr>
      <vt:lpstr>Présentation PowerPoint</vt:lpstr>
      <vt:lpstr>Présentation PowerPoint</vt:lpstr>
      <vt:lpstr>فضاءات تواصل وفق تطبيقات ضمن منصة Gmail </vt:lpstr>
      <vt:lpstr>تطبيقات Gmail </vt:lpstr>
      <vt:lpstr>فتح بلوجر Blogger   وتتبع خطوات انشاء مدونة باستعمال الأدوات المقدمة</vt:lpstr>
      <vt:lpstr>فتح بلوجر Blogger   وتتبع خطوات انشاء مدوة باستعمال الأدوات المقدمة</vt:lpstr>
      <vt:lpstr>موقع الويب يوجد على Gmail    أو عن طريق محرك البحث Google</vt:lpstr>
      <vt:lpstr>أنقر على Google Sites </vt:lpstr>
      <vt:lpstr>بالنقر على علامة + تفتح مشروع "إنشاء موقع ويب" </vt:lpstr>
      <vt:lpstr>نموذج : مشروع موقع ويب ...عنوانه ) التعلمية   (Apprenance- </vt:lpstr>
      <vt:lpstr>Présentation PowerPoint</vt:lpstr>
      <vt:lpstr> أقسام  Classroom</vt:lpstr>
      <vt:lpstr>لوحة العصف Jambord   - مثال </vt:lpstr>
      <vt:lpstr>لوحات العصف Jambord  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Microsoft</cp:lastModifiedBy>
  <cp:revision>346</cp:revision>
  <dcterms:created xsi:type="dcterms:W3CDTF">2020-04-03T13:14:28Z</dcterms:created>
  <dcterms:modified xsi:type="dcterms:W3CDTF">2022-03-04T12:52:19Z</dcterms:modified>
</cp:coreProperties>
</file>