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1"/>
  </p:sldMasterIdLst>
  <p:notesMasterIdLst>
    <p:notesMasterId r:id="rId22"/>
  </p:notesMasterIdLst>
  <p:sldIdLst>
    <p:sldId id="281" r:id="rId2"/>
    <p:sldId id="282" r:id="rId3"/>
    <p:sldId id="274" r:id="rId4"/>
    <p:sldId id="392" r:id="rId5"/>
    <p:sldId id="391" r:id="rId6"/>
    <p:sldId id="390" r:id="rId7"/>
    <p:sldId id="373" r:id="rId8"/>
    <p:sldId id="365" r:id="rId9"/>
    <p:sldId id="383" r:id="rId10"/>
    <p:sldId id="367" r:id="rId11"/>
    <p:sldId id="386" r:id="rId12"/>
    <p:sldId id="388" r:id="rId13"/>
    <p:sldId id="389" r:id="rId14"/>
    <p:sldId id="384" r:id="rId15"/>
    <p:sldId id="385" r:id="rId16"/>
    <p:sldId id="379" r:id="rId17"/>
    <p:sldId id="380" r:id="rId18"/>
    <p:sldId id="381" r:id="rId19"/>
    <p:sldId id="38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D8"/>
    <a:srgbClr val="B8E08C"/>
    <a:srgbClr val="E78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672" autoAdjust="0"/>
  </p:normalViewPr>
  <p:slideViewPr>
    <p:cSldViewPr snapToGrid="0">
      <p:cViewPr varScale="1">
        <p:scale>
          <a:sx n="62" d="100"/>
          <a:sy n="62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92AA8-E7F5-4218-A089-0447C0E5E54E}" type="datetimeFigureOut">
              <a:rPr lang="fr-FR" smtClean="0"/>
              <a:t>10/02/2022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64A2-4620-4115-9DCD-418D1BD1F4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DZ" dirty="0" smtClean="0"/>
              <a:t>في تقديم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64A2-4620-4115-9DCD-418D1BD1F46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71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2365-4AFD-4D35-A3EB-558C85A94D1F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6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37C15-CE48-4766-81B7-0BB24CA6FF81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8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EBB62-3135-42AD-8130-3B787299A79E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848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F3CD-87F0-4696-86E7-094D0B353617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84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0752-AFBD-428F-BCC2-53C8A8D45A15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429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487D-0F2A-481E-B97D-9918751778D8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6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AEFD9-4D7D-42DF-84EA-B524F7EDE4DE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102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D006-4643-4508-9E08-6357E85BA891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D0E4-9C82-40BD-B3E6-5B4B61E81F52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2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B81A-4E3C-4CCD-9056-1464C07D7012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52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E46E-9C9B-4D16-AF48-3AC582B39F6B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7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28CC-B175-463A-BBD0-81D786D61A96}" type="datetime1">
              <a:rPr lang="fr-FR" smtClean="0"/>
              <a:t>10/02/2022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45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6349-B70F-4CA0-BC51-173ECCE5FAC3}" type="datetime1">
              <a:rPr lang="fr-FR" smtClean="0"/>
              <a:t>10/02/2022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076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D2B8-CAAA-4971-9521-A4F1C0298E6F}" type="datetime1">
              <a:rPr lang="fr-FR" smtClean="0"/>
              <a:t>10/02/2022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53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9A54-583D-48BD-A890-85ED5BC101B1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0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EEFB-0444-4719-9ABC-EA316940E195}" type="datetime1">
              <a:rPr lang="fr-FR" smtClean="0"/>
              <a:t>10/02/2022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8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9459-3318-4095-8418-A9346FD65314}" type="datetime1">
              <a:rPr lang="fr-FR" smtClean="0"/>
              <a:t>10/02/2022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E0971C-5A45-4007-8A3A-AD9468AA36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77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.unesco.org/themes/education-emergencies/coronavirus-school-closures/solutions" TargetMode="External"/><Relationship Id="rId2" Type="http://schemas.openxmlformats.org/officeDocument/2006/relationships/hyperlink" Target="https://ar.unesco.org/news/kyfy-ltkhtyt-lltlwm-n-bd-fy-thn-ftr-lglq-lmwqt-llmdr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.unesco.org/themes/education-emergencies/coronavirus-school-closures/solutions" TargetMode="External"/><Relationship Id="rId2" Type="http://schemas.openxmlformats.org/officeDocument/2006/relationships/hyperlink" Target="https://fr.unesco.org/covid19/educationresponse/solutions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3804" y="263470"/>
            <a:ext cx="11690888" cy="3797085"/>
          </a:xfrm>
        </p:spPr>
        <p:txBody>
          <a:bodyPr anchor="t">
            <a:normAutofit fontScale="90000"/>
          </a:bodyPr>
          <a:lstStyle/>
          <a:p>
            <a:pPr algn="ctr" rtl="1"/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برنامج التكوين</a:t>
            </a:r>
            <a:r>
              <a:rPr lang="fr-FR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توظيف تكنولوجيات الإعلام والاتصال</a:t>
            </a:r>
            <a:b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في تنسيق</a:t>
            </a:r>
            <a:r>
              <a:rPr lang="fr-FR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عمل شبكة المدارس المنتسبة </a:t>
            </a:r>
            <a:b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fr-FR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الأنشطة  التعليمية - التعلمية</a:t>
            </a:r>
            <a:br>
              <a:rPr lang="ar-DZ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 de formation:</a:t>
            </a:r>
            <a:r>
              <a:rPr lang="fr-F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UTILISATION DES </a:t>
            </a:r>
            <a:r>
              <a:rPr lang="fr-FR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TICs</a:t>
            </a:r>
            <a:r>
              <a:rPr lang="fr-FR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COORDINATION DU RESEAU DES ECOLES ASSOCIEES </a:t>
            </a:r>
            <a:br>
              <a:rPr lang="fr-FR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br>
              <a:rPr lang="fr-FR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ACTIVITES D’’ENSEIGNMENT- APPRENTISSAGE </a:t>
            </a:r>
            <a:endParaRPr lang="fr-FR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6319" y="5063862"/>
            <a:ext cx="11335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natcomalgerie@unesco.dz</a:t>
            </a:r>
          </a:p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cnaesc.reseau.unesco@gmail.com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59" y="238443"/>
            <a:ext cx="3363133" cy="22877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0780" y="6101952"/>
            <a:ext cx="316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Abdelkader MISSOUM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3255" y="608207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عبد </a:t>
            </a:r>
            <a:r>
              <a:rPr lang="ar-D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القادر </a:t>
            </a:r>
            <a:r>
              <a:rPr lang="ar-D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ميسوم</a:t>
            </a:r>
            <a:r>
              <a:rPr lang="ar-D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033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298156" y="553829"/>
            <a:ext cx="8569302" cy="523220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توزيع  للتدريبات والندوات المرئية للمنسقين الولائيين 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76719"/>
              </p:ext>
            </p:extLst>
          </p:nvPr>
        </p:nvGraphicFramePr>
        <p:xfrm>
          <a:off x="519459" y="1077049"/>
          <a:ext cx="11637819" cy="402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1447">
                  <a:extLst>
                    <a:ext uri="{9D8B030D-6E8A-4147-A177-3AD203B41FA5}">
                      <a16:colId xmlns:a16="http://schemas.microsoft.com/office/drawing/2014/main" val="611146037"/>
                    </a:ext>
                  </a:extLst>
                </a:gridCol>
                <a:gridCol w="2176372">
                  <a:extLst>
                    <a:ext uri="{9D8B030D-6E8A-4147-A177-3AD203B41FA5}">
                      <a16:colId xmlns:a16="http://schemas.microsoft.com/office/drawing/2014/main" val="1314538771"/>
                    </a:ext>
                  </a:extLst>
                </a:gridCol>
              </a:tblGrid>
              <a:tr h="387458">
                <a:tc>
                  <a:txBody>
                    <a:bodyPr/>
                    <a:lstStyle/>
                    <a:p>
                      <a:pPr algn="ctr" rtl="1"/>
                      <a:r>
                        <a:rPr lang="ar-D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التــــــــــــــــــــــــــدريبات </a:t>
                      </a:r>
                      <a:r>
                        <a:rPr lang="ar-DZ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0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</a:t>
                      </a:r>
                      <a:endParaRPr lang="fr-FR" sz="2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591500"/>
                  </a:ext>
                </a:extLst>
              </a:tr>
              <a:tr h="567527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/>
                        <a:t>تحيين</a:t>
                      </a:r>
                      <a:r>
                        <a:rPr lang="ar-DZ" sz="1600" baseline="0" dirty="0" smtClean="0"/>
                        <a:t>  </a:t>
                      </a:r>
                      <a:r>
                        <a:rPr lang="ar-DZ" sz="1600" dirty="0" smtClean="0"/>
                        <a:t> وتوظيف  وسائط البريد الإلكتروني </a:t>
                      </a:r>
                      <a:r>
                        <a:rPr lang="fr-FR" sz="1600" dirty="0" smtClean="0"/>
                        <a:t> Gmail</a:t>
                      </a:r>
                      <a:r>
                        <a:rPr lang="ar-DZ" sz="1600" baseline="0" dirty="0" smtClean="0"/>
                        <a:t>وتثبيت </a:t>
                      </a:r>
                      <a:r>
                        <a:rPr lang="fr-FR" sz="1600" baseline="0" dirty="0" smtClean="0"/>
                        <a:t>Zoom</a:t>
                      </a:r>
                      <a:r>
                        <a:rPr lang="ar-DZ" sz="1600" baseline="0" dirty="0" smtClean="0"/>
                        <a:t> و</a:t>
                      </a:r>
                      <a:r>
                        <a:rPr lang="fr-FR" sz="1600" baseline="0" dirty="0" err="1" smtClean="0"/>
                        <a:t>Meet</a:t>
                      </a:r>
                      <a:r>
                        <a:rPr lang="fr-FR" sz="1600" baseline="0" dirty="0" smtClean="0"/>
                        <a:t> </a:t>
                      </a:r>
                      <a:endParaRPr lang="fr-FR" sz="1600" dirty="0" smtClean="0"/>
                    </a:p>
                    <a:p>
                      <a:pPr algn="r" rtl="1"/>
                      <a:r>
                        <a:rPr lang="ar-DZ" sz="1600" dirty="0" smtClean="0"/>
                        <a:t>تقييم  مكتسبات  </a:t>
                      </a:r>
                      <a:r>
                        <a:rPr lang="ar-DZ" sz="1600" baseline="0" dirty="0" smtClean="0"/>
                        <a:t>وسائط التكنولوجية المكتبية  والتواصلية</a:t>
                      </a:r>
                      <a:r>
                        <a:rPr lang="fr-FR" sz="1600" baseline="0" dirty="0" smtClean="0"/>
                        <a:t>Acquis de bureautique et communication 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الأسبوع  1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24402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1" dirty="0" smtClean="0"/>
                        <a:t>ندوة مرئية</a:t>
                      </a:r>
                      <a:r>
                        <a:rPr lang="fr-FR" sz="1600" b="1" baseline="0" dirty="0" smtClean="0"/>
                        <a:t> </a:t>
                      </a:r>
                      <a:r>
                        <a:rPr lang="ar-DZ" sz="1600" b="1" baseline="0" dirty="0" smtClean="0"/>
                        <a:t> تدريبية وتفاعلية  </a:t>
                      </a:r>
                      <a:endParaRPr lang="fr-FR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b="1" dirty="0" smtClean="0"/>
                        <a:t>الأحد   1</a:t>
                      </a:r>
                      <a:endParaRPr lang="fr-FR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65095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إنجاز عرض بالورد</a:t>
                      </a:r>
                      <a:r>
                        <a:rPr lang="ar-DZ" sz="1600" baseline="0" dirty="0" smtClean="0"/>
                        <a:t>  وا</a:t>
                      </a:r>
                      <a:r>
                        <a:rPr lang="ar-DZ" sz="1600" dirty="0" smtClean="0"/>
                        <a:t>لبوربوينت P</a:t>
                      </a:r>
                      <a:r>
                        <a:rPr lang="fr-FR" sz="1600" dirty="0" err="1" smtClean="0"/>
                        <a:t>ower</a:t>
                      </a:r>
                      <a:r>
                        <a:rPr lang="fr-FR" sz="1600" dirty="0" smtClean="0"/>
                        <a:t> point  et Word 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الأسبوع 2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688663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تحويل عرض بالبوربوينت</a:t>
                      </a:r>
                      <a:r>
                        <a:rPr lang="ar-DZ" sz="1600" baseline="0" dirty="0" smtClean="0"/>
                        <a:t> إلى فيديو </a:t>
                      </a:r>
                      <a:r>
                        <a:rPr lang="fr-FR" sz="1600" baseline="0" dirty="0" smtClean="0"/>
                        <a:t> Vidéo+ </a:t>
                      </a:r>
                      <a:r>
                        <a:rPr lang="fr-FR" sz="1600" baseline="0" dirty="0" err="1" smtClean="0"/>
                        <a:t>Ppt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07455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1" dirty="0" smtClean="0"/>
                        <a:t>ندوة مرئية : تقويم  الأعمال المنجزة  </a:t>
                      </a:r>
                      <a:r>
                        <a:rPr lang="ar-DZ" sz="1600" b="1" baseline="0" dirty="0" smtClean="0"/>
                        <a:t> </a:t>
                      </a:r>
                      <a:endParaRPr lang="fr-FR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b="1" dirty="0" smtClean="0"/>
                        <a:t>الأحد  2</a:t>
                      </a:r>
                      <a:endParaRPr lang="fr-FR" sz="16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85908"/>
                  </a:ext>
                </a:extLst>
              </a:tr>
              <a:tr h="328568">
                <a:tc rowSpan="2">
                  <a:txBody>
                    <a:bodyPr/>
                    <a:lstStyle/>
                    <a:p>
                      <a:pPr algn="r" rtl="1"/>
                      <a:r>
                        <a:rPr lang="ar-D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إنشاء منتدى/ أقسام  افتراضية / ونوادي يونسكو</a:t>
                      </a:r>
                      <a:r>
                        <a:rPr lang="ar-D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بأداة   </a:t>
                      </a:r>
                      <a:r>
                        <a:rPr lang="ar-D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lassroom</a:t>
                      </a:r>
                      <a:r>
                        <a:rPr lang="ar-D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r" rtl="1"/>
                      <a:r>
                        <a:rPr lang="ar-D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تنشيط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D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منتدى /</a:t>
                      </a:r>
                      <a:r>
                        <a:rPr lang="ar-D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قسم / نادي يونسكو  افتراضي </a:t>
                      </a:r>
                      <a:r>
                        <a:rPr lang="ar-DZ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Animation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d’un forum 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الأسبوع 3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033789"/>
                  </a:ext>
                </a:extLst>
              </a:tr>
              <a:tr h="3285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DZ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50668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b="1" dirty="0" smtClean="0"/>
                        <a:t>ندوة مرئية :</a:t>
                      </a:r>
                      <a:r>
                        <a:rPr lang="ar-DZ" sz="1600" b="1" baseline="0" dirty="0" smtClean="0"/>
                        <a:t> تناول وضعيات محاكاة </a:t>
                      </a:r>
                      <a:r>
                        <a:rPr lang="fr-FR" sz="1600" b="1" dirty="0" smtClean="0"/>
                        <a:t> </a:t>
                      </a:r>
                      <a:endParaRPr lang="fr-FR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600" b="1" dirty="0" smtClean="0"/>
                        <a:t>الأحد 3 </a:t>
                      </a:r>
                      <a:endParaRPr lang="fr-FR" sz="16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0270"/>
                  </a:ext>
                </a:extLst>
              </a:tr>
              <a:tr h="328568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إنجاز قناة يوتيوب </a:t>
                      </a:r>
                      <a:r>
                        <a:rPr lang="fr-FR" sz="1600" dirty="0" smtClean="0"/>
                        <a:t>YouTube 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sz="1400" baseline="0" dirty="0" smtClean="0"/>
                        <a:t>الأسبوع 4</a:t>
                      </a:r>
                      <a:endParaRPr lang="fr-F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110510"/>
                  </a:ext>
                </a:extLst>
              </a:tr>
              <a:tr h="328568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إنشاء</a:t>
                      </a:r>
                      <a:r>
                        <a:rPr lang="ar-DZ" sz="1600" baseline="0" dirty="0" smtClean="0"/>
                        <a:t> موقع ويب  </a:t>
                      </a:r>
                      <a:r>
                        <a:rPr lang="fr-FR" sz="1600" baseline="0" dirty="0" smtClean="0"/>
                        <a:t>Site/Blog internet   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98430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579671" y="43868"/>
            <a:ext cx="551739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توظيف تكنولوجيات الإعلام والاتصال في التربية </a:t>
            </a:r>
            <a:endParaRPr lang="fr-FR" b="1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97988"/>
              </p:ext>
            </p:extLst>
          </p:nvPr>
        </p:nvGraphicFramePr>
        <p:xfrm>
          <a:off x="554181" y="5105204"/>
          <a:ext cx="11637819" cy="1385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2926">
                  <a:extLst>
                    <a:ext uri="{9D8B030D-6E8A-4147-A177-3AD203B41FA5}">
                      <a16:colId xmlns:a16="http://schemas.microsoft.com/office/drawing/2014/main" val="3782025134"/>
                    </a:ext>
                  </a:extLst>
                </a:gridCol>
                <a:gridCol w="2284893">
                  <a:extLst>
                    <a:ext uri="{9D8B030D-6E8A-4147-A177-3AD203B41FA5}">
                      <a16:colId xmlns:a16="http://schemas.microsoft.com/office/drawing/2014/main" val="3677130037"/>
                    </a:ext>
                  </a:extLst>
                </a:gridCol>
              </a:tblGrid>
              <a:tr h="216975"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solidFill>
                            <a:schemeClr val="tx1"/>
                          </a:solidFill>
                        </a:rPr>
                        <a:t>ندوة مرئية: عرض</a:t>
                      </a:r>
                      <a:r>
                        <a:rPr lang="ar-DZ" sz="1600" baseline="0" dirty="0" smtClean="0">
                          <a:solidFill>
                            <a:schemeClr val="tx1"/>
                          </a:solidFill>
                        </a:rPr>
                        <a:t> بعض الأعمال وتقويمها 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>
                          <a:solidFill>
                            <a:schemeClr val="tx1"/>
                          </a:solidFill>
                        </a:rPr>
                        <a:t>الأحد  </a:t>
                      </a:r>
                      <a:r>
                        <a:rPr lang="ar-DZ" sz="1600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93180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baseline="0" dirty="0" smtClean="0"/>
                        <a:t> نقنيه إ</a:t>
                      </a:r>
                      <a:r>
                        <a:rPr lang="ar-DZ" sz="1600" dirty="0" smtClean="0"/>
                        <a:t>عداد  تقويما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ar-DZ" sz="1600" baseline="0" dirty="0" smtClean="0"/>
                        <a:t>ن آلية وسبر آراء </a:t>
                      </a:r>
                      <a:r>
                        <a:rPr lang="ar-DZ" sz="1600" dirty="0" smtClean="0"/>
                        <a:t> بأدوات </a:t>
                      </a:r>
                      <a:r>
                        <a:rPr lang="fr-FR" sz="1600" dirty="0" err="1" smtClean="0"/>
                        <a:t>Forms</a:t>
                      </a:r>
                      <a:r>
                        <a:rPr lang="fr-FR" sz="1600" dirty="0" smtClean="0"/>
                        <a:t> ,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Drag’n</a:t>
                      </a:r>
                      <a:r>
                        <a:rPr lang="fr-FR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Survey</a:t>
                      </a:r>
                      <a:r>
                        <a:rPr lang="fr-FR" sz="1600" b="0" baseline="0" dirty="0" smtClean="0"/>
                        <a:t> </a:t>
                      </a:r>
                      <a:r>
                        <a:rPr lang="ar-DZ" sz="1600" b="0" dirty="0" smtClean="0"/>
                        <a:t> </a:t>
                      </a:r>
                      <a:endParaRPr lang="fr-FR" sz="16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dirty="0" smtClean="0"/>
                        <a:t>الأسبوع 5</a:t>
                      </a:r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33090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algn="r" rtl="1"/>
                      <a:r>
                        <a:rPr lang="ar-DZ" sz="1600" dirty="0" smtClean="0"/>
                        <a:t>فضاء</a:t>
                      </a:r>
                      <a:r>
                        <a:rPr lang="ar-DZ" sz="1600" baseline="0" dirty="0" smtClean="0"/>
                        <a:t> تخزين  المعلومات  </a:t>
                      </a:r>
                      <a:r>
                        <a:rPr lang="fr-FR" sz="1600" baseline="0" dirty="0" smtClean="0"/>
                        <a:t> Drive(15 Go)  et autre cloud  </a:t>
                      </a:r>
                      <a:endParaRPr lang="fr-F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10040"/>
                  </a:ext>
                </a:extLst>
              </a:tr>
              <a:tr h="342335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b="1" baseline="0" dirty="0" smtClean="0"/>
                        <a:t>ندوة مرئية: عرض التطبيقات ونتائجها  </a:t>
                      </a:r>
                      <a:endParaRPr lang="fr-FR" sz="1600" b="1" baseline="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600" b="1" dirty="0" smtClean="0"/>
                        <a:t>الأحد  5</a:t>
                      </a:r>
                      <a:endParaRPr lang="fr-FR" sz="16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381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1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82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ar-DZ" b="1" dirty="0" smtClean="0">
                <a:solidFill>
                  <a:srgbClr val="FF0000"/>
                </a:solidFill>
              </a:rPr>
              <a:t>كيف نتعلم اليوم؟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3564610"/>
            <a:ext cx="8915400" cy="32933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 algn="r" rtl="1">
              <a:buAutoNum type="arabicParenR"/>
            </a:pPr>
            <a:r>
              <a:rPr lang="ar-DZ" sz="3200" b="1" dirty="0" smtClean="0"/>
              <a:t>الوسائط التكنولوجية</a:t>
            </a:r>
          </a:p>
          <a:p>
            <a:pPr marL="0" indent="0" algn="r" rtl="1">
              <a:buNone/>
            </a:pPr>
            <a:r>
              <a:rPr lang="ar-DZ" sz="3200" dirty="0" smtClean="0"/>
              <a:t>مثل : </a:t>
            </a:r>
            <a:r>
              <a:rPr lang="fr-FR" sz="3200" b="1" dirty="0" smtClean="0">
                <a:solidFill>
                  <a:srgbClr val="FF0000"/>
                </a:solidFill>
              </a:rPr>
              <a:t>YouTube </a:t>
            </a:r>
            <a:endParaRPr lang="ar-DZ" sz="3200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ar-DZ" sz="3200" b="1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fr-FR" sz="3200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DZ" sz="3200" dirty="0" smtClean="0"/>
              <a:t>2</a:t>
            </a:r>
            <a:r>
              <a:rPr lang="ar-DZ" sz="3200" b="1" dirty="0" smtClean="0"/>
              <a:t>) المنصات التعليمية والتكوينية</a:t>
            </a:r>
          </a:p>
          <a:p>
            <a:pPr marL="0" indent="0" algn="r" rtl="1">
              <a:buNone/>
            </a:pPr>
            <a:r>
              <a:rPr lang="ar-DZ" sz="3200" dirty="0" smtClean="0"/>
              <a:t>مثل  :   </a:t>
            </a:r>
            <a:r>
              <a:rPr lang="fr-FR" sz="3200" b="1" dirty="0" smtClean="0">
                <a:solidFill>
                  <a:srgbClr val="FF0000"/>
                </a:solidFill>
              </a:rPr>
              <a:t>MOOC, </a:t>
            </a:r>
            <a:r>
              <a:rPr lang="fr-FR" sz="3200" b="1" dirty="0" err="1" smtClean="0">
                <a:solidFill>
                  <a:srgbClr val="FF0000"/>
                </a:solidFill>
              </a:rPr>
              <a:t>Idrak</a:t>
            </a:r>
            <a:r>
              <a:rPr lang="ar-DZ" sz="3200" b="1" dirty="0" smtClean="0">
                <a:solidFill>
                  <a:srgbClr val="FF0000"/>
                </a:solidFill>
              </a:rPr>
              <a:t> 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11</a:t>
            </a:fld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393410" y="1875295"/>
            <a:ext cx="2960176" cy="9608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b="1" dirty="0" smtClean="0"/>
              <a:t>عن طريق 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92" y="3351022"/>
            <a:ext cx="2143125" cy="18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54" y="-357396"/>
            <a:ext cx="2145978" cy="1510304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812" y="1150275"/>
            <a:ext cx="11272138" cy="635693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050831" y="1152907"/>
            <a:ext cx="2634712" cy="985859"/>
          </a:xfrm>
          <a:prstGeom prst="wedgeRectCallout">
            <a:avLst>
              <a:gd name="adj1" fmla="val -180244"/>
              <a:gd name="adj2" fmla="val -763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محرك البحث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51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13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7782"/>
            <a:ext cx="12352149" cy="60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2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782"/>
            <a:ext cx="12472987" cy="6199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1340" y="2925221"/>
            <a:ext cx="3630305" cy="1177496"/>
          </a:xfrm>
          <a:prstGeom prst="wedgeRectCallout">
            <a:avLst>
              <a:gd name="adj1" fmla="val 157363"/>
              <a:gd name="adj2" fmla="val -190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C00000"/>
                </a:solidFill>
              </a:rPr>
              <a:t>تنطلق من بريدك الإلكتروني</a:t>
            </a:r>
          </a:p>
          <a:p>
            <a:pPr algn="ctr"/>
            <a:r>
              <a:rPr lang="ar-DZ" dirty="0">
                <a:solidFill>
                  <a:srgbClr val="C00000"/>
                </a:solidFill>
              </a:rPr>
              <a:t> </a:t>
            </a:r>
            <a:r>
              <a:rPr lang="ar-DZ" dirty="0" smtClean="0">
                <a:solidFill>
                  <a:srgbClr val="C00000"/>
                </a:solidFill>
              </a:rPr>
              <a:t>تنقر على زر المربعات لتجد منصة </a:t>
            </a:r>
            <a:r>
              <a:rPr lang="fr-FR" dirty="0">
                <a:solidFill>
                  <a:srgbClr val="C00000"/>
                </a:solidFill>
              </a:rPr>
              <a:t> </a:t>
            </a:r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GOOGLE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65779" y="245660"/>
            <a:ext cx="6960358" cy="4001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r" rtl="1"/>
            <a:r>
              <a:rPr lang="ar-DZ" sz="2000" b="1" dirty="0" smtClean="0">
                <a:solidFill>
                  <a:srgbClr val="C00000"/>
                </a:solidFill>
              </a:rPr>
              <a:t>كيف تنشئ منصة كلاس روم </a:t>
            </a:r>
            <a:r>
              <a:rPr lang="fr-FR" sz="2000" b="1" dirty="0" smtClean="0">
                <a:solidFill>
                  <a:srgbClr val="C00000"/>
                </a:solidFill>
              </a:rPr>
              <a:t>Google </a:t>
            </a:r>
            <a:r>
              <a:rPr lang="fr-FR" sz="2000" b="1" dirty="0" err="1" smtClean="0">
                <a:solidFill>
                  <a:srgbClr val="C00000"/>
                </a:solidFill>
              </a:rPr>
              <a:t>classroom</a:t>
            </a:r>
            <a:r>
              <a:rPr lang="fr-FR" sz="2000" b="1" dirty="0" smtClean="0">
                <a:solidFill>
                  <a:srgbClr val="C00000"/>
                </a:solidFill>
              </a:rPr>
              <a:t>         </a:t>
            </a:r>
            <a:r>
              <a:rPr lang="ar-DZ" sz="2000" b="1" dirty="0" smtClean="0">
                <a:solidFill>
                  <a:srgbClr val="C00000"/>
                </a:solidFill>
              </a:rPr>
              <a:t> 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18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413" y="0"/>
            <a:ext cx="126968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9234" y="3621258"/>
            <a:ext cx="3630305" cy="1177496"/>
          </a:xfrm>
          <a:prstGeom prst="wedgeRectCallout">
            <a:avLst>
              <a:gd name="adj1" fmla="val 123408"/>
              <a:gd name="adj2" fmla="val -1434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C00000"/>
                </a:solidFill>
              </a:rPr>
              <a:t>هذا زر كلاس روم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</a:rPr>
              <a:t>Classroom</a:t>
            </a:r>
            <a:endParaRPr lang="ar-DZ" dirty="0" smtClean="0">
              <a:solidFill>
                <a:srgbClr val="C00000"/>
              </a:solidFill>
            </a:endParaRPr>
          </a:p>
          <a:p>
            <a:pPr algn="ctr"/>
            <a:r>
              <a:rPr lang="ar-DZ" dirty="0" smtClean="0">
                <a:solidFill>
                  <a:srgbClr val="C00000"/>
                </a:solidFill>
              </a:rPr>
              <a:t>قد تجده في </a:t>
            </a:r>
            <a:r>
              <a:rPr lang="ar-DZ" dirty="0" err="1" smtClean="0">
                <a:solidFill>
                  <a:srgbClr val="C00000"/>
                </a:solidFill>
              </a:rPr>
              <a:t>الاسقل</a:t>
            </a:r>
            <a:r>
              <a:rPr lang="ar-DZ" dirty="0" smtClean="0">
                <a:solidFill>
                  <a:srgbClr val="C00000"/>
                </a:solidFill>
              </a:rPr>
              <a:t> باستعمال المصعد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77532" y="1565330"/>
            <a:ext cx="3890075" cy="945396"/>
          </a:xfrm>
          <a:prstGeom prst="wedgeRectCallout">
            <a:avLst>
              <a:gd name="adj1" fmla="val 139725"/>
              <a:gd name="adj2" fmla="val 3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 rtl="1"/>
            <a:r>
              <a:rPr lang="ar-DZ" b="1" dirty="0" smtClean="0">
                <a:solidFill>
                  <a:srgbClr val="FF0000"/>
                </a:solidFill>
              </a:rPr>
              <a:t>من هذا الزر تنشئ قناة يوتيوب </a:t>
            </a:r>
          </a:p>
          <a:p>
            <a:pPr algn="ctr" rtl="1"/>
            <a:r>
              <a:rPr lang="fr-FR" b="1" dirty="0" smtClean="0">
                <a:solidFill>
                  <a:srgbClr val="FF0000"/>
                </a:solidFill>
              </a:rPr>
              <a:t>YouTube</a:t>
            </a:r>
            <a:endParaRPr lang="fr-FR" dirty="0" smtClean="0"/>
          </a:p>
          <a:p>
            <a:pPr algn="ctr" rtl="1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17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787782"/>
            <a:ext cx="12129339" cy="6550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5713" y="1379237"/>
            <a:ext cx="3630305" cy="1177496"/>
          </a:xfrm>
          <a:prstGeom prst="wedgeRectCallout">
            <a:avLst>
              <a:gd name="adj1" fmla="val -68577"/>
              <a:gd name="adj2" fmla="val -60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C00000"/>
                </a:solidFill>
              </a:rPr>
              <a:t>لتدخل إلى منصة إدراك تضع كلمة "إدراك" في محرك البحث قوقل مثلا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8363" y="2802720"/>
            <a:ext cx="3982873" cy="1177496"/>
          </a:xfrm>
          <a:prstGeom prst="wedgeRectCallout">
            <a:avLst>
              <a:gd name="adj1" fmla="val -68577"/>
              <a:gd name="adj2" fmla="val -60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C00000"/>
                </a:solidFill>
              </a:rPr>
              <a:t>تنقر على عنوان المنصة (في اول القائمة)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28363" y="242909"/>
            <a:ext cx="5622878" cy="400110"/>
          </a:xfrm>
          <a:prstGeom prst="rect">
            <a:avLst/>
          </a:prstGeom>
          <a:solidFill>
            <a:srgbClr val="B8E08C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DZ" sz="2000" b="1" dirty="0" smtClean="0">
                <a:solidFill>
                  <a:srgbClr val="C00000"/>
                </a:solidFill>
              </a:rPr>
              <a:t>كيف تدحل إلى منصة [إدراك]؟ </a:t>
            </a:r>
            <a:endParaRPr lang="fr-F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9088" y="-286603"/>
            <a:ext cx="12830175" cy="71446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8984" y="564159"/>
            <a:ext cx="3630305" cy="1177496"/>
          </a:xfrm>
          <a:prstGeom prst="wedgeRectCallout">
            <a:avLst>
              <a:gd name="adj1" fmla="val -68577"/>
              <a:gd name="adj2" fmla="val -603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C00000"/>
                </a:solidFill>
              </a:rPr>
              <a:t>تنشئ حسابا بتتبع الخطوات والشروح المقدمة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8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0"/>
            <a:ext cx="12287249" cy="7506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0244" y="1152907"/>
            <a:ext cx="3630305" cy="1177496"/>
          </a:xfrm>
          <a:prstGeom prst="wedgeRectCallout">
            <a:avLst>
              <a:gd name="adj1" fmla="val -82745"/>
              <a:gd name="adj2" fmla="val -931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>
                <a:solidFill>
                  <a:srgbClr val="C00000"/>
                </a:solidFill>
              </a:rPr>
              <a:t>الفضاء فردي</a:t>
            </a:r>
          </a:p>
          <a:p>
            <a:pPr algn="ctr"/>
            <a:r>
              <a:rPr lang="ar-DZ" dirty="0" smtClean="0">
                <a:solidFill>
                  <a:srgbClr val="C00000"/>
                </a:solidFill>
              </a:rPr>
              <a:t>دخول بالاسم الشخصي</a:t>
            </a:r>
          </a:p>
          <a:p>
            <a:pPr algn="ctr"/>
            <a:r>
              <a:rPr lang="ar-DZ" dirty="0">
                <a:solidFill>
                  <a:srgbClr val="C00000"/>
                </a:solidFill>
              </a:rPr>
              <a:t> </a:t>
            </a:r>
            <a:r>
              <a:rPr lang="ar-DZ" dirty="0" smtClean="0">
                <a:solidFill>
                  <a:srgbClr val="C00000"/>
                </a:solidFill>
              </a:rPr>
              <a:t>ثم تختار ما </a:t>
            </a:r>
            <a:r>
              <a:rPr lang="ar-DZ" dirty="0" err="1" smtClean="0">
                <a:solidFill>
                  <a:srgbClr val="C00000"/>
                </a:solidFill>
              </a:rPr>
              <a:t>تختاج</a:t>
            </a:r>
            <a:r>
              <a:rPr lang="ar-DZ" dirty="0" smtClean="0">
                <a:solidFill>
                  <a:srgbClr val="C00000"/>
                </a:solidFill>
              </a:rPr>
              <a:t> من الموارد 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51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19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18655" y="221851"/>
            <a:ext cx="11180618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r" rtl="1"/>
            <a:r>
              <a:rPr lang="ar-DZ" sz="2800" b="1" dirty="0" smtClean="0">
                <a:solidFill>
                  <a:srgbClr val="C00000"/>
                </a:solidFill>
              </a:rPr>
              <a:t>  </a:t>
            </a:r>
            <a:r>
              <a:rPr lang="ar-DZ" sz="2800" b="1" dirty="0">
                <a:solidFill>
                  <a:srgbClr val="C00000"/>
                </a:solidFill>
              </a:rPr>
              <a:t>خ</a:t>
            </a:r>
            <a:r>
              <a:rPr lang="ar-DZ" sz="2800" b="1" dirty="0" smtClean="0">
                <a:solidFill>
                  <a:srgbClr val="C00000"/>
                </a:solidFill>
              </a:rPr>
              <a:t>طوات الدخول إلى القسم الافتراضي  </a:t>
            </a:r>
            <a:r>
              <a:rPr lang="fr-FR" sz="2800" b="1" dirty="0" err="1" smtClean="0">
                <a:solidFill>
                  <a:srgbClr val="C00000"/>
                </a:solidFill>
              </a:rPr>
              <a:t>classroom</a:t>
            </a:r>
            <a:r>
              <a:rPr lang="fr-FR" sz="2800" b="1" dirty="0" smtClean="0">
                <a:solidFill>
                  <a:srgbClr val="C00000"/>
                </a:solidFill>
              </a:rPr>
              <a:t>      </a:t>
            </a:r>
            <a:r>
              <a:rPr lang="ar-DZ" sz="2800" b="1" dirty="0" smtClean="0">
                <a:solidFill>
                  <a:srgbClr val="C00000"/>
                </a:solidFill>
              </a:rPr>
              <a:t> </a:t>
            </a:r>
            <a:r>
              <a:rPr lang="fr-FR" sz="2800" b="1" dirty="0">
                <a:solidFill>
                  <a:srgbClr val="C00000"/>
                </a:solidFill>
              </a:rPr>
              <a:t>Google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14309" y="1111760"/>
            <a:ext cx="448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1.انطلق من علبة بريدك الإلكتروني ل</a:t>
            </a:r>
            <a:r>
              <a:rPr lang="fr-FR" b="1" dirty="0" smtClean="0">
                <a:solidFill>
                  <a:srgbClr val="FF0000"/>
                </a:solidFill>
              </a:rPr>
              <a:t>Gmail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65818" y="1824196"/>
            <a:ext cx="458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2. أبحث  على أيقونة كلاس </a:t>
            </a:r>
            <a:r>
              <a:rPr lang="ar-DZ" dirty="0" err="1" smtClean="0"/>
              <a:t>رووم</a:t>
            </a:r>
            <a:r>
              <a:rPr lang="ar-DZ" dirty="0" smtClean="0"/>
              <a:t> (الخضراء)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16236" y="2820001"/>
            <a:ext cx="649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3. أ</a:t>
            </a:r>
            <a:r>
              <a:rPr lang="ar-DZ" dirty="0"/>
              <a:t>ن</a:t>
            </a:r>
            <a:r>
              <a:rPr lang="ar-DZ" dirty="0" smtClean="0"/>
              <a:t>قر على أيقونة كلاس </a:t>
            </a:r>
            <a:r>
              <a:rPr lang="ar-DZ" dirty="0" err="1" smtClean="0"/>
              <a:t>رووم</a:t>
            </a:r>
            <a:r>
              <a:rPr lang="ar-DZ" dirty="0" smtClean="0"/>
              <a:t> للدخول إلى القسم الافتراضي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95553" y="342084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4. قم بإعداد درس : بالورد أو بوثيقة مصورة منسوخة </a:t>
            </a:r>
          </a:p>
          <a:p>
            <a:pPr algn="r" rtl="1"/>
            <a:r>
              <a:rPr lang="ar-DZ" dirty="0" smtClean="0"/>
              <a:t> أو فيديو أو ويب ...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75562" y="4268458"/>
            <a:ext cx="638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5. قم بالإتيان بدرسك أو فرضك  من مكتب الجهاز من درايف </a:t>
            </a:r>
            <a:r>
              <a:rPr lang="fr-FR" b="1" dirty="0" smtClean="0">
                <a:solidFill>
                  <a:srgbClr val="FF0000"/>
                </a:solidFill>
              </a:rPr>
              <a:t>Drive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745181" y="4817028"/>
            <a:ext cx="701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6. حول درسك من  مكتب الجهاز  أو من درايف إلى القسم الافتراضي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818908" y="5300157"/>
            <a:ext cx="589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7. أضبط  عناوين  بريد المتعلمين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Contact ou </a:t>
            </a:r>
            <a:r>
              <a:rPr lang="fr-FR" b="1" dirty="0" err="1" smtClean="0">
                <a:solidFill>
                  <a:srgbClr val="FF0000"/>
                </a:solidFill>
              </a:rPr>
              <a:t>excel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077200" y="5967953"/>
            <a:ext cx="363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dirty="0" smtClean="0"/>
              <a:t>8. أرسل درسك للمتعلمين</a:t>
            </a:r>
            <a:r>
              <a:rPr lang="fr-FR" dirty="0" smtClean="0"/>
              <a:t> </a:t>
            </a:r>
            <a:r>
              <a:rPr lang="ar-DZ" dirty="0" smtClean="0"/>
              <a:t> عبر  </a:t>
            </a:r>
            <a:r>
              <a:rPr lang="fr-FR" b="1" dirty="0" err="1" smtClean="0">
                <a:solidFill>
                  <a:srgbClr val="FF0000"/>
                </a:solidFill>
              </a:rPr>
              <a:t>Classroom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ar-DZ" b="1" dirty="0" smtClean="0"/>
              <a:t> </a:t>
            </a:r>
            <a:endParaRPr lang="fr-FR" b="1" dirty="0"/>
          </a:p>
        </p:txBody>
      </p:sp>
      <p:grpSp>
        <p:nvGrpSpPr>
          <p:cNvPr id="1039" name="Groupe 1038"/>
          <p:cNvGrpSpPr/>
          <p:nvPr/>
        </p:nvGrpSpPr>
        <p:grpSpPr>
          <a:xfrm>
            <a:off x="552594" y="1097406"/>
            <a:ext cx="4459288" cy="5863049"/>
            <a:chOff x="552594" y="1097406"/>
            <a:chExt cx="4459288" cy="5863049"/>
          </a:xfrm>
        </p:grpSpPr>
        <p:grpSp>
          <p:nvGrpSpPr>
            <p:cNvPr id="1037" name="Groupe 1036"/>
            <p:cNvGrpSpPr/>
            <p:nvPr/>
          </p:nvGrpSpPr>
          <p:grpSpPr>
            <a:xfrm>
              <a:off x="552594" y="1097406"/>
              <a:ext cx="4459288" cy="5863049"/>
              <a:chOff x="552594" y="1097406"/>
              <a:chExt cx="4459288" cy="5863049"/>
            </a:xfrm>
          </p:grpSpPr>
          <p:pic>
            <p:nvPicPr>
              <p:cNvPr id="1026" name="Picture 2" descr="Google Classroom – Applications sur Google Pla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744" y="1844321"/>
                <a:ext cx="1662544" cy="1131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Un Chromebook montre l'interface Classroom avec plusieurs classes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594" y="5714116"/>
                <a:ext cx="2072843" cy="1246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Stockage cloud grand public : Google Drive dans l'ombre de ses ...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992" y="3189333"/>
                <a:ext cx="1782906" cy="1055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Télécharger Google Contacts - Bureautique, Communication - Les ...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83" y="4428461"/>
                <a:ext cx="1534391" cy="973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Tips de la semaine (24) - Charger plusieurs feuill... - Alteryx ...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2" y="4427369"/>
                <a:ext cx="1377732" cy="9743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Techniques | Stupeur ! Gmail n'est plus gratuit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4591" y="1097406"/>
                <a:ext cx="1877291" cy="664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Revenir a l'écran bureau classique [Résolu] - Comment Ça March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9682" y="3056423"/>
                <a:ext cx="1534391" cy="978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" name="Connecteur en angle 16"/>
              <p:cNvCxnSpPr/>
              <p:nvPr/>
            </p:nvCxnSpPr>
            <p:spPr>
              <a:xfrm rot="10800000" flipV="1">
                <a:off x="1589017" y="1207372"/>
                <a:ext cx="1322043" cy="636947"/>
              </a:xfrm>
              <a:prstGeom prst="bentConnector3">
                <a:avLst>
                  <a:gd name="adj1" fmla="val 99254"/>
                </a:avLst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>
                <a:off x="1568233" y="2830496"/>
                <a:ext cx="1" cy="57907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>
                <a:stCxn id="1026" idx="3"/>
              </p:cNvCxnSpPr>
              <p:nvPr/>
            </p:nvCxnSpPr>
            <p:spPr>
              <a:xfrm>
                <a:off x="2420288" y="2410079"/>
                <a:ext cx="981543" cy="6624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>
                <a:off x="2159578" y="4859017"/>
                <a:ext cx="633847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/>
              <p:cNvCxnSpPr/>
              <p:nvPr/>
            </p:nvCxnSpPr>
            <p:spPr>
              <a:xfrm>
                <a:off x="1617519" y="3962012"/>
                <a:ext cx="0" cy="425754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>
                <a:off x="1568233" y="5341825"/>
                <a:ext cx="0" cy="38707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Connecteur droit avec flèche 23"/>
            <p:cNvCxnSpPr/>
            <p:nvPr/>
          </p:nvCxnSpPr>
          <p:spPr>
            <a:xfrm>
              <a:off x="1912793" y="3638242"/>
              <a:ext cx="682337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en angle 4"/>
          <p:cNvCxnSpPr/>
          <p:nvPr/>
        </p:nvCxnSpPr>
        <p:spPr>
          <a:xfrm rot="5400000">
            <a:off x="1191924" y="2935385"/>
            <a:ext cx="4737116" cy="2390180"/>
          </a:xfrm>
          <a:prstGeom prst="bentConnector3">
            <a:avLst>
              <a:gd name="adj1" fmla="val 100012"/>
            </a:avLst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Chiffres Google : toutes les statistiques à connaître en 2020 - BD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49" y="1050811"/>
            <a:ext cx="1239693" cy="7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avec flèche 14"/>
          <p:cNvCxnSpPr>
            <a:stCxn id="1036" idx="3"/>
            <a:endCxn id="3" idx="1"/>
          </p:cNvCxnSpPr>
          <p:nvPr/>
        </p:nvCxnSpPr>
        <p:spPr>
          <a:xfrm flipV="1">
            <a:off x="5011882" y="1429661"/>
            <a:ext cx="431367" cy="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24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  <p:bldP spid="12" grpId="0"/>
      <p:bldP spid="1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3471" y="327288"/>
            <a:ext cx="8632556" cy="130185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DZ" sz="2400" dirty="0" smtClean="0">
                <a:solidFill>
                  <a:srgbClr val="FF0000"/>
                </a:solidFill>
              </a:rPr>
              <a:t> </a:t>
            </a:r>
            <a:r>
              <a:rPr lang="ar-DZ" sz="2000" dirty="0" smtClean="0">
                <a:solidFill>
                  <a:srgbClr val="FF0000"/>
                </a:solidFill>
              </a:rPr>
              <a:t>ضرورة الاستجابة إلى:</a:t>
            </a:r>
            <a:br>
              <a:rPr lang="ar-DZ" sz="2000" dirty="0" smtClean="0">
                <a:solidFill>
                  <a:srgbClr val="FF0000"/>
                </a:solidFill>
              </a:rPr>
            </a:br>
            <a:r>
              <a:rPr lang="ar-DZ" sz="2000" dirty="0" smtClean="0">
                <a:solidFill>
                  <a:srgbClr val="FF0000"/>
                </a:solidFill>
              </a:rPr>
              <a:t> - حاجات </a:t>
            </a:r>
            <a:r>
              <a:rPr lang="ar-DZ" sz="2000" dirty="0">
                <a:solidFill>
                  <a:srgbClr val="FF0000"/>
                </a:solidFill>
              </a:rPr>
              <a:t>التواصل  من </a:t>
            </a:r>
            <a:r>
              <a:rPr lang="ar-DZ" sz="2000" dirty="0" smtClean="0">
                <a:solidFill>
                  <a:srgbClr val="FF0000"/>
                </a:solidFill>
              </a:rPr>
              <a:t>أجل التنسيق والتنشيط </a:t>
            </a:r>
            <a:r>
              <a:rPr lang="fr-FR" sz="2000" dirty="0">
                <a:solidFill>
                  <a:srgbClr val="FF0000"/>
                </a:solidFill>
              </a:rPr>
              <a:t/>
            </a:r>
            <a:br>
              <a:rPr lang="fr-FR" sz="2000" dirty="0">
                <a:solidFill>
                  <a:srgbClr val="FF0000"/>
                </a:solidFill>
              </a:rPr>
            </a:br>
            <a:r>
              <a:rPr lang="ar-DZ" sz="2000" dirty="0" smtClean="0">
                <a:solidFill>
                  <a:srgbClr val="FF0000"/>
                </a:solidFill>
              </a:rPr>
              <a:t> - التكفل بمتطلبات استعمال التكنولوجيات في خدمة التربية والأنشطة الثقافية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151841" y="608883"/>
            <a:ext cx="26842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b="1" dirty="0" smtClean="0"/>
              <a:t>السياق :</a:t>
            </a:r>
            <a:endParaRPr lang="fr-FR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63471" y="1999281"/>
            <a:ext cx="8632556" cy="14028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buFontTx/>
              <a:buChar char="-"/>
            </a:pPr>
            <a:r>
              <a:rPr lang="ar-DZ" sz="2000" b="1" dirty="0" smtClean="0">
                <a:solidFill>
                  <a:srgbClr val="FF0000"/>
                </a:solidFill>
              </a:rPr>
              <a:t>تمكين</a:t>
            </a:r>
            <a:r>
              <a:rPr lang="ar-DZ" sz="2000" dirty="0" smtClean="0">
                <a:solidFill>
                  <a:srgbClr val="FF0000"/>
                </a:solidFill>
              </a:rPr>
              <a:t> </a:t>
            </a:r>
            <a:r>
              <a:rPr lang="ar-DZ" sz="2000" dirty="0" smtClean="0">
                <a:solidFill>
                  <a:srgbClr val="FF0000"/>
                </a:solidFill>
              </a:rPr>
              <a:t>المتكونين من </a:t>
            </a:r>
            <a:r>
              <a:rPr lang="ar-DZ" sz="2000" b="1" dirty="0" smtClean="0">
                <a:solidFill>
                  <a:srgbClr val="FF0000"/>
                </a:solidFill>
              </a:rPr>
              <a:t>توظيف </a:t>
            </a:r>
            <a:r>
              <a:rPr lang="ar-DZ" sz="2000" dirty="0" smtClean="0">
                <a:solidFill>
                  <a:srgbClr val="FF0000"/>
                </a:solidFill>
              </a:rPr>
              <a:t>بعض الأدوات التكنولوجية بغرض تقديم الأعمال وتبادل  الخبرات  </a:t>
            </a:r>
            <a:r>
              <a:rPr lang="ar-DZ" sz="2000" dirty="0">
                <a:solidFill>
                  <a:srgbClr val="FF0000"/>
                </a:solidFill>
              </a:rPr>
              <a:t>و</a:t>
            </a:r>
            <a:r>
              <a:rPr lang="ar-DZ" sz="2000" dirty="0" smtClean="0">
                <a:solidFill>
                  <a:srgbClr val="FF0000"/>
                </a:solidFill>
              </a:rPr>
              <a:t>المعلومات</a:t>
            </a:r>
          </a:p>
          <a:p>
            <a:pPr marL="342900" indent="-342900" algn="r" rtl="1">
              <a:buFontTx/>
              <a:buChar char="-"/>
            </a:pPr>
            <a:r>
              <a:rPr lang="ar-DZ" sz="2000" dirty="0" smtClean="0">
                <a:solidFill>
                  <a:srgbClr val="FF0000"/>
                </a:solidFill>
              </a:rPr>
              <a:t> </a:t>
            </a:r>
            <a:r>
              <a:rPr lang="ar-DZ" sz="2000" b="1" dirty="0" smtClean="0">
                <a:solidFill>
                  <a:srgbClr val="FF0000"/>
                </a:solidFill>
              </a:rPr>
              <a:t>تخطيط التدريب</a:t>
            </a:r>
            <a:r>
              <a:rPr lang="ar-DZ" sz="2000" dirty="0" smtClean="0">
                <a:solidFill>
                  <a:srgbClr val="FF0000"/>
                </a:solidFill>
              </a:rPr>
              <a:t> على إرساء فضاءات رقمية مناسبة </a:t>
            </a:r>
            <a:r>
              <a:rPr lang="ar-DZ" sz="2000" dirty="0" smtClean="0">
                <a:solidFill>
                  <a:srgbClr val="FF0000"/>
                </a:solidFill>
              </a:rPr>
              <a:t>للتنسيق </a:t>
            </a:r>
            <a:r>
              <a:rPr lang="ar-DZ" sz="2000" dirty="0" smtClean="0">
                <a:solidFill>
                  <a:srgbClr val="FF0000"/>
                </a:solidFill>
              </a:rPr>
              <a:t>وا</a:t>
            </a:r>
            <a:r>
              <a:rPr lang="ar-DZ" sz="2000" b="1" dirty="0" smtClean="0">
                <a:solidFill>
                  <a:srgbClr val="FF0000"/>
                </a:solidFill>
              </a:rPr>
              <a:t>لتوثيق</a:t>
            </a:r>
            <a:r>
              <a:rPr lang="ar-DZ" sz="2000" dirty="0" smtClean="0">
                <a:solidFill>
                  <a:srgbClr val="FF0000"/>
                </a:solidFill>
              </a:rPr>
              <a:t>  وتثمين التبادل  في إطار شبكة المدارس المنتسبة و نوادي وجمعيات اليونسكو </a:t>
            </a:r>
            <a:endParaRPr lang="ar-DZ" sz="20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097346" y="2169954"/>
            <a:ext cx="268423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 </a:t>
            </a:r>
            <a:r>
              <a:rPr lang="ar-DZ" b="1" dirty="0" smtClean="0"/>
              <a:t>الأهداف: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086526" y="4047926"/>
            <a:ext cx="28148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 </a:t>
            </a:r>
            <a:r>
              <a:rPr lang="ar-DZ" b="1" dirty="0" smtClean="0"/>
              <a:t>المراجع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3471" y="4047926"/>
            <a:ext cx="863255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وثيقة اليونسكو رقم </a:t>
            </a:r>
            <a:r>
              <a:rPr lang="ar-DZ" dirty="0" smtClean="0"/>
              <a:t>1.  المتضمنة كيفية </a:t>
            </a:r>
            <a:r>
              <a:rPr lang="ar-DZ" b="1" dirty="0" smtClean="0">
                <a:solidFill>
                  <a:srgbClr val="FF0000"/>
                </a:solidFill>
              </a:rPr>
              <a:t>التخطيط </a:t>
            </a:r>
            <a:r>
              <a:rPr lang="ar-DZ" dirty="0" smtClean="0">
                <a:solidFill>
                  <a:srgbClr val="FF0000"/>
                </a:solidFill>
              </a:rPr>
              <a:t>للتعلم </a:t>
            </a:r>
            <a:r>
              <a:rPr lang="ar-DZ" dirty="0" smtClean="0"/>
              <a:t>عن بعد أثناء غلق المؤسسات</a:t>
            </a:r>
          </a:p>
          <a:p>
            <a:pPr algn="r" rtl="1"/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ar.unesco.org/news/kyfy-ltkhtyt-lltlwm-n-bd-fy-thn-ftr-lglq-lmwqt-llmdrs</a:t>
            </a:r>
            <a:endParaRPr lang="ar-DZ" dirty="0" smtClean="0"/>
          </a:p>
          <a:p>
            <a:pPr algn="r" rtl="1"/>
            <a:r>
              <a:rPr lang="ar-DZ" dirty="0"/>
              <a:t> </a:t>
            </a:r>
            <a:r>
              <a:rPr lang="ar-DZ" b="1" dirty="0" smtClean="0"/>
              <a:t>وثيقة اليونسكو رقم 2</a:t>
            </a:r>
            <a:r>
              <a:rPr lang="ar-DZ" dirty="0" smtClean="0"/>
              <a:t>: </a:t>
            </a:r>
            <a:r>
              <a:rPr lang="ar-DZ" b="1" dirty="0" smtClean="0">
                <a:solidFill>
                  <a:srgbClr val="FF0000"/>
                </a:solidFill>
              </a:rPr>
              <a:t>حلول</a:t>
            </a:r>
            <a:r>
              <a:rPr lang="ar-DZ" dirty="0" smtClean="0">
                <a:solidFill>
                  <a:srgbClr val="FF0000"/>
                </a:solidFill>
              </a:rPr>
              <a:t> التعلم </a:t>
            </a:r>
            <a:r>
              <a:rPr lang="ar-DZ" dirty="0" smtClean="0"/>
              <a:t>عن بعد:</a:t>
            </a:r>
          </a:p>
          <a:p>
            <a:r>
              <a:rPr lang="fr-FR" dirty="0">
                <a:hlinkClick r:id="rId3"/>
              </a:rPr>
              <a:t>https://</a:t>
            </a:r>
            <a:r>
              <a:rPr lang="fr-FR" b="1" dirty="0">
                <a:hlinkClick r:id="rId3"/>
              </a:rPr>
              <a:t>ar.unesco.org/themes/education-emergencies/coronavirus-school-closures/solutions</a:t>
            </a:r>
            <a:endParaRPr lang="fr-FR" b="1" dirty="0"/>
          </a:p>
          <a:p>
            <a:pPr algn="r" rtl="1"/>
            <a:r>
              <a:rPr lang="ar-DZ" b="1" dirty="0" smtClean="0"/>
              <a:t>الوثيقة رقم  3</a:t>
            </a:r>
            <a:r>
              <a:rPr lang="ar-DZ" dirty="0" smtClean="0"/>
              <a:t>.: </a:t>
            </a:r>
            <a:r>
              <a:rPr lang="ar-DZ" b="1" dirty="0" smtClean="0"/>
              <a:t>ا</a:t>
            </a:r>
            <a:r>
              <a:rPr lang="ar-DZ" b="1" dirty="0" smtClean="0">
                <a:solidFill>
                  <a:srgbClr val="FF0000"/>
                </a:solidFill>
              </a:rPr>
              <a:t>لمنشور </a:t>
            </a:r>
            <a:r>
              <a:rPr lang="ar-DZ" dirty="0" smtClean="0"/>
              <a:t>الوزاري رقم 1225 المتضمن آلية تنفيذ التدرجات </a:t>
            </a:r>
          </a:p>
          <a:p>
            <a:pPr algn="r" rtl="1"/>
            <a:r>
              <a:rPr lang="ar-DZ" b="1" dirty="0" smtClean="0"/>
              <a:t>الوثيقة رقم 4 </a:t>
            </a:r>
            <a:r>
              <a:rPr lang="ar-DZ" dirty="0" smtClean="0"/>
              <a:t>: </a:t>
            </a:r>
            <a:r>
              <a:rPr lang="ar-DZ" b="1" dirty="0" smtClean="0">
                <a:solidFill>
                  <a:srgbClr val="FF0000"/>
                </a:solidFill>
              </a:rPr>
              <a:t>دليل التعلم </a:t>
            </a:r>
            <a:r>
              <a:rPr lang="ar-DZ" dirty="0" smtClean="0"/>
              <a:t>الهجين والمرافقة البيداغوجية  في  التعلم الذاتي </a:t>
            </a:r>
          </a:p>
          <a:p>
            <a:pPr algn="r" rtl="1"/>
            <a:r>
              <a:rPr lang="ar-DZ" dirty="0" smtClean="0"/>
              <a:t>  </a:t>
            </a:r>
            <a:r>
              <a:rPr lang="ar-DZ" dirty="0" smtClean="0">
                <a:solidFill>
                  <a:schemeClr val="bg1"/>
                </a:solidFill>
              </a:rPr>
              <a:t>الاستمرارية البيداغوجية   </a:t>
            </a:r>
            <a:r>
              <a:rPr lang="ar-DZ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9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20</a:t>
            </a:fld>
            <a:endParaRPr lang="fr-FR"/>
          </a:p>
        </p:txBody>
      </p:sp>
      <p:sp>
        <p:nvSpPr>
          <p:cNvPr id="3" name="Organigramme : Bande perforée 2"/>
          <p:cNvSpPr/>
          <p:nvPr/>
        </p:nvSpPr>
        <p:spPr>
          <a:xfrm>
            <a:off x="3431833" y="1152907"/>
            <a:ext cx="5390866" cy="2565779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dirty="0" smtClean="0"/>
              <a:t>شكرا </a:t>
            </a:r>
          </a:p>
          <a:p>
            <a:pPr algn="ctr"/>
            <a:r>
              <a:rPr lang="ar-DZ" sz="3200" dirty="0" smtClean="0"/>
              <a:t>على حسن المتابعة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9924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3</a:t>
            </a:fld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4898907" y="3468886"/>
            <a:ext cx="1125685" cy="623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كيف؟ </a:t>
            </a:r>
            <a:endParaRPr lang="fr-FR" dirty="0"/>
          </a:p>
        </p:txBody>
      </p:sp>
      <p:sp>
        <p:nvSpPr>
          <p:cNvPr id="67" name="Ellipse 66"/>
          <p:cNvSpPr/>
          <p:nvPr/>
        </p:nvSpPr>
        <p:spPr>
          <a:xfrm>
            <a:off x="6053405" y="2754121"/>
            <a:ext cx="1151320" cy="65501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لماذا؟</a:t>
            </a:r>
            <a:endParaRPr lang="fr-FR" dirty="0"/>
          </a:p>
        </p:txBody>
      </p:sp>
      <p:grpSp>
        <p:nvGrpSpPr>
          <p:cNvPr id="239" name="Groupe 238"/>
          <p:cNvGrpSpPr/>
          <p:nvPr/>
        </p:nvGrpSpPr>
        <p:grpSpPr>
          <a:xfrm>
            <a:off x="7179089" y="1945391"/>
            <a:ext cx="4063354" cy="1019745"/>
            <a:chOff x="7035249" y="1925014"/>
            <a:chExt cx="4012289" cy="910829"/>
          </a:xfrm>
        </p:grpSpPr>
        <p:sp>
          <p:nvSpPr>
            <p:cNvPr id="6" name="Rectangle 5"/>
            <p:cNvSpPr/>
            <p:nvPr/>
          </p:nvSpPr>
          <p:spPr>
            <a:xfrm>
              <a:off x="8885642" y="1925014"/>
              <a:ext cx="2161896" cy="43920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التفاعلية والتنويع</a:t>
              </a:r>
              <a:endParaRPr lang="fr-FR" dirty="0"/>
            </a:p>
          </p:txBody>
        </p:sp>
        <p:grpSp>
          <p:nvGrpSpPr>
            <p:cNvPr id="135" name="Groupe 134"/>
            <p:cNvGrpSpPr/>
            <p:nvPr/>
          </p:nvGrpSpPr>
          <p:grpSpPr>
            <a:xfrm>
              <a:off x="7035249" y="2144618"/>
              <a:ext cx="1850393" cy="691225"/>
              <a:chOff x="7035249" y="2144901"/>
              <a:chExt cx="1850393" cy="707342"/>
            </a:xfrm>
          </p:grpSpPr>
          <p:cxnSp>
            <p:nvCxnSpPr>
              <p:cNvPr id="5" name="Connecteur droit avec flèche 4"/>
              <p:cNvCxnSpPr>
                <a:endCxn id="6" idx="1"/>
              </p:cNvCxnSpPr>
              <p:nvPr/>
            </p:nvCxnSpPr>
            <p:spPr>
              <a:xfrm flipV="1">
                <a:off x="8265026" y="2144901"/>
                <a:ext cx="620616" cy="2064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ZoneTexte 131"/>
              <p:cNvSpPr txBox="1"/>
              <p:nvPr/>
            </p:nvSpPr>
            <p:spPr>
              <a:xfrm>
                <a:off x="7611998" y="2330209"/>
                <a:ext cx="839275" cy="3077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DZ" sz="1400" dirty="0" smtClean="0"/>
                  <a:t>يضمن </a:t>
                </a:r>
                <a:endParaRPr lang="fr-FR" sz="1400" dirty="0"/>
              </a:p>
            </p:txBody>
          </p:sp>
          <p:cxnSp>
            <p:nvCxnSpPr>
              <p:cNvPr id="134" name="Connecteur droit 133"/>
              <p:cNvCxnSpPr>
                <a:stCxn id="67" idx="7"/>
              </p:cNvCxnSpPr>
              <p:nvPr/>
            </p:nvCxnSpPr>
            <p:spPr>
              <a:xfrm flipV="1">
                <a:off x="7035249" y="2591489"/>
                <a:ext cx="715364" cy="260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7" name="Groupe 246"/>
          <p:cNvGrpSpPr/>
          <p:nvPr/>
        </p:nvGrpSpPr>
        <p:grpSpPr>
          <a:xfrm>
            <a:off x="7162616" y="2531001"/>
            <a:ext cx="4079828" cy="616504"/>
            <a:chOff x="7217943" y="2531486"/>
            <a:chExt cx="4205170" cy="616504"/>
          </a:xfrm>
          <a:solidFill>
            <a:srgbClr val="FFFF00"/>
          </a:solidFill>
        </p:grpSpPr>
        <p:sp>
          <p:nvSpPr>
            <p:cNvPr id="14" name="Rectangle 13"/>
            <p:cNvSpPr/>
            <p:nvPr/>
          </p:nvSpPr>
          <p:spPr>
            <a:xfrm>
              <a:off x="9161665" y="2531486"/>
              <a:ext cx="2261448" cy="490328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الوثائق الورقية</a:t>
              </a: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 flipV="1">
              <a:off x="8504711" y="2749757"/>
              <a:ext cx="529638" cy="15966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ZoneTexte 139"/>
            <p:cNvSpPr txBox="1"/>
            <p:nvPr/>
          </p:nvSpPr>
          <p:spPr>
            <a:xfrm>
              <a:off x="7964286" y="2782426"/>
              <a:ext cx="663513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ar-DZ" sz="1400" dirty="0" smtClean="0"/>
                <a:t>يقلل</a:t>
              </a:r>
              <a:endParaRPr lang="fr-FR" sz="1400" dirty="0"/>
            </a:p>
          </p:txBody>
        </p:sp>
        <p:cxnSp>
          <p:nvCxnSpPr>
            <p:cNvPr id="142" name="Connecteur droit 141"/>
            <p:cNvCxnSpPr/>
            <p:nvPr/>
          </p:nvCxnSpPr>
          <p:spPr>
            <a:xfrm flipV="1">
              <a:off x="7217943" y="2964225"/>
              <a:ext cx="760414" cy="18376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e 247"/>
          <p:cNvGrpSpPr/>
          <p:nvPr/>
        </p:nvGrpSpPr>
        <p:grpSpPr>
          <a:xfrm>
            <a:off x="7218472" y="3198016"/>
            <a:ext cx="4023971" cy="533524"/>
            <a:chOff x="7218472" y="3198016"/>
            <a:chExt cx="4204641" cy="533524"/>
          </a:xfrm>
          <a:solidFill>
            <a:srgbClr val="FFC000"/>
          </a:solidFill>
        </p:grpSpPr>
        <p:sp>
          <p:nvSpPr>
            <p:cNvPr id="9" name="Rectangle 8"/>
            <p:cNvSpPr/>
            <p:nvPr/>
          </p:nvSpPr>
          <p:spPr>
            <a:xfrm>
              <a:off x="9115879" y="3201478"/>
              <a:ext cx="2307234" cy="530062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التشجيع والمتابعة</a:t>
              </a:r>
              <a:endParaRPr lang="fr-FR" dirty="0"/>
            </a:p>
          </p:txBody>
        </p:sp>
        <p:grpSp>
          <p:nvGrpSpPr>
            <p:cNvPr id="156" name="Groupe 155"/>
            <p:cNvGrpSpPr/>
            <p:nvPr/>
          </p:nvGrpSpPr>
          <p:grpSpPr>
            <a:xfrm>
              <a:off x="7218472" y="3198016"/>
              <a:ext cx="1897407" cy="309747"/>
              <a:chOff x="7201075" y="3241220"/>
              <a:chExt cx="1897407" cy="309747"/>
            </a:xfrm>
            <a:grpFill/>
          </p:grpSpPr>
          <p:cxnSp>
            <p:nvCxnSpPr>
              <p:cNvPr id="46" name="Connecteur droit avec flèche 45"/>
              <p:cNvCxnSpPr>
                <a:endCxn id="9" idx="1"/>
              </p:cNvCxnSpPr>
              <p:nvPr/>
            </p:nvCxnSpPr>
            <p:spPr>
              <a:xfrm>
                <a:off x="8423564" y="3447337"/>
                <a:ext cx="674918" cy="62376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ZoneTexte 148"/>
              <p:cNvSpPr txBox="1"/>
              <p:nvPr/>
            </p:nvSpPr>
            <p:spPr>
              <a:xfrm>
                <a:off x="7899319" y="3273968"/>
                <a:ext cx="672639" cy="2769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ar-DZ" sz="1200" dirty="0" smtClean="0"/>
                  <a:t>يقوم بـ</a:t>
                </a:r>
                <a:endParaRPr lang="fr-FR" sz="1200" dirty="0"/>
              </a:p>
            </p:txBody>
          </p:sp>
          <p:cxnSp>
            <p:nvCxnSpPr>
              <p:cNvPr id="152" name="Connecteur droit 151"/>
              <p:cNvCxnSpPr/>
              <p:nvPr/>
            </p:nvCxnSpPr>
            <p:spPr>
              <a:xfrm>
                <a:off x="7201075" y="3241220"/>
                <a:ext cx="811346" cy="99770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9" name="Groupe 248"/>
          <p:cNvGrpSpPr/>
          <p:nvPr/>
        </p:nvGrpSpPr>
        <p:grpSpPr>
          <a:xfrm>
            <a:off x="7153497" y="3282032"/>
            <a:ext cx="4088946" cy="1062614"/>
            <a:chOff x="7153497" y="3282032"/>
            <a:chExt cx="4088946" cy="106261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9048402" y="3866974"/>
              <a:ext cx="2194041" cy="477672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التقويمات الدورية </a:t>
              </a:r>
              <a:endParaRPr lang="fr-FR" dirty="0"/>
            </a:p>
          </p:txBody>
        </p:sp>
        <p:grpSp>
          <p:nvGrpSpPr>
            <p:cNvPr id="167" name="Groupe 166"/>
            <p:cNvGrpSpPr/>
            <p:nvPr/>
          </p:nvGrpSpPr>
          <p:grpSpPr>
            <a:xfrm>
              <a:off x="7153497" y="3282032"/>
              <a:ext cx="1967492" cy="767236"/>
              <a:chOff x="7131991" y="3309884"/>
              <a:chExt cx="1967492" cy="767236"/>
            </a:xfrm>
            <a:grpFill/>
          </p:grpSpPr>
          <p:cxnSp>
            <p:nvCxnSpPr>
              <p:cNvPr id="8" name="Connecteur droit avec flèche 7"/>
              <p:cNvCxnSpPr>
                <a:stCxn id="163" idx="3"/>
              </p:cNvCxnSpPr>
              <p:nvPr/>
            </p:nvCxnSpPr>
            <p:spPr>
              <a:xfrm>
                <a:off x="8514665" y="3797151"/>
                <a:ext cx="584818" cy="279969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Connecteur droit 161"/>
              <p:cNvCxnSpPr/>
              <p:nvPr/>
            </p:nvCxnSpPr>
            <p:spPr>
              <a:xfrm>
                <a:off x="7131991" y="3309884"/>
                <a:ext cx="760509" cy="314534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ZoneTexte 162"/>
              <p:cNvSpPr txBox="1"/>
              <p:nvPr/>
            </p:nvSpPr>
            <p:spPr>
              <a:xfrm>
                <a:off x="7842026" y="3627874"/>
                <a:ext cx="672639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ar-DZ" sz="1600" dirty="0" smtClean="0"/>
                  <a:t>ينظم</a:t>
                </a:r>
                <a:endParaRPr lang="fr-FR" sz="1600" dirty="0"/>
              </a:p>
            </p:txBody>
          </p:sp>
        </p:grpSp>
      </p:grpSp>
      <p:grpSp>
        <p:nvGrpSpPr>
          <p:cNvPr id="250" name="Groupe 249"/>
          <p:cNvGrpSpPr/>
          <p:nvPr/>
        </p:nvGrpSpPr>
        <p:grpSpPr>
          <a:xfrm>
            <a:off x="6978085" y="3284440"/>
            <a:ext cx="4237603" cy="1577271"/>
            <a:chOff x="7036118" y="3285492"/>
            <a:chExt cx="4179569" cy="1577271"/>
          </a:xfrm>
        </p:grpSpPr>
        <p:sp>
          <p:nvSpPr>
            <p:cNvPr id="27" name="Rectangle 26"/>
            <p:cNvSpPr/>
            <p:nvPr/>
          </p:nvSpPr>
          <p:spPr>
            <a:xfrm>
              <a:off x="9136656" y="4480080"/>
              <a:ext cx="2079031" cy="382683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الأسئلة</a:t>
              </a:r>
              <a:endParaRPr lang="fr-FR" dirty="0"/>
            </a:p>
          </p:txBody>
        </p:sp>
        <p:grpSp>
          <p:nvGrpSpPr>
            <p:cNvPr id="177" name="Groupe 176"/>
            <p:cNvGrpSpPr/>
            <p:nvPr/>
          </p:nvGrpSpPr>
          <p:grpSpPr>
            <a:xfrm>
              <a:off x="7036118" y="3285492"/>
              <a:ext cx="2100538" cy="1385930"/>
              <a:chOff x="7036118" y="3313210"/>
              <a:chExt cx="2100538" cy="1385930"/>
            </a:xfrm>
          </p:grpSpPr>
          <p:cxnSp>
            <p:nvCxnSpPr>
              <p:cNvPr id="48" name="Connecteur droit avec flèche 47"/>
              <p:cNvCxnSpPr>
                <a:endCxn id="27" idx="1"/>
              </p:cNvCxnSpPr>
              <p:nvPr/>
            </p:nvCxnSpPr>
            <p:spPr>
              <a:xfrm>
                <a:off x="8607019" y="4339114"/>
                <a:ext cx="529637" cy="3600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ZoneTexte 168"/>
              <p:cNvSpPr txBox="1"/>
              <p:nvPr/>
            </p:nvSpPr>
            <p:spPr>
              <a:xfrm>
                <a:off x="7730205" y="4034633"/>
                <a:ext cx="841753" cy="25391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DZ" sz="1050" dirty="0" smtClean="0"/>
                  <a:t>يجيب </a:t>
                </a:r>
                <a:r>
                  <a:rPr lang="ar-DZ" sz="1000" dirty="0" smtClean="0"/>
                  <a:t>على</a:t>
                </a:r>
                <a:endParaRPr lang="fr-FR" sz="1000" dirty="0"/>
              </a:p>
            </p:txBody>
          </p:sp>
          <p:cxnSp>
            <p:nvCxnSpPr>
              <p:cNvPr id="171" name="Connecteur droit 170"/>
              <p:cNvCxnSpPr>
                <a:endCxn id="67" idx="5"/>
              </p:cNvCxnSpPr>
              <p:nvPr/>
            </p:nvCxnSpPr>
            <p:spPr>
              <a:xfrm flipH="1" flipV="1">
                <a:off x="7036118" y="3313210"/>
                <a:ext cx="928649" cy="6628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Groupe 323"/>
          <p:cNvGrpSpPr/>
          <p:nvPr/>
        </p:nvGrpSpPr>
        <p:grpSpPr>
          <a:xfrm>
            <a:off x="874310" y="1977006"/>
            <a:ext cx="4400766" cy="1458316"/>
            <a:chOff x="874310" y="1977006"/>
            <a:chExt cx="4400766" cy="1458316"/>
          </a:xfrm>
        </p:grpSpPr>
        <p:sp>
          <p:nvSpPr>
            <p:cNvPr id="28" name="Rectangle 27"/>
            <p:cNvSpPr/>
            <p:nvPr/>
          </p:nvSpPr>
          <p:spPr>
            <a:xfrm>
              <a:off x="874310" y="1977006"/>
              <a:ext cx="2423296" cy="5539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1400" b="1" dirty="0" smtClean="0"/>
                <a:t>تقنيات  التواصل على الخط </a:t>
              </a:r>
              <a:endParaRPr lang="fr-FR" sz="1400" b="1" dirty="0"/>
            </a:p>
          </p:txBody>
        </p:sp>
        <p:cxnSp>
          <p:nvCxnSpPr>
            <p:cNvPr id="52" name="Connecteur droit avec flèche 51"/>
            <p:cNvCxnSpPr/>
            <p:nvPr/>
          </p:nvCxnSpPr>
          <p:spPr>
            <a:xfrm flipH="1" flipV="1">
              <a:off x="3266828" y="2272302"/>
              <a:ext cx="419584" cy="2079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ZoneTexte 187"/>
            <p:cNvSpPr txBox="1"/>
            <p:nvPr/>
          </p:nvSpPr>
          <p:spPr>
            <a:xfrm>
              <a:off x="3655547" y="2471632"/>
              <a:ext cx="733181" cy="369332"/>
            </a:xfrm>
            <a:prstGeom prst="rect">
              <a:avLst/>
            </a:prstGeom>
            <a:solidFill>
              <a:srgbClr val="E78FE1"/>
            </a:solidFill>
          </p:spPr>
          <p:txBody>
            <a:bodyPr wrap="square" rtlCol="0">
              <a:spAutoFit/>
            </a:bodyPr>
            <a:lstStyle/>
            <a:p>
              <a:r>
                <a:rPr lang="ar-DZ" sz="1600" dirty="0" smtClean="0"/>
                <a:t>يو</a:t>
              </a:r>
              <a:r>
                <a:rPr lang="ar-DZ" sz="1600" dirty="0"/>
                <a:t>ظ</a:t>
              </a:r>
              <a:r>
                <a:rPr lang="ar-DZ" sz="1600" dirty="0" smtClean="0"/>
                <a:t>ف</a:t>
              </a:r>
              <a:r>
                <a:rPr lang="ar-DZ" dirty="0" smtClean="0"/>
                <a:t> </a:t>
              </a:r>
              <a:endParaRPr lang="fr-FR" dirty="0"/>
            </a:p>
          </p:txBody>
        </p:sp>
        <p:cxnSp>
          <p:nvCxnSpPr>
            <p:cNvPr id="191" name="Connecteur droit 190"/>
            <p:cNvCxnSpPr/>
            <p:nvPr/>
          </p:nvCxnSpPr>
          <p:spPr>
            <a:xfrm flipH="1" flipV="1">
              <a:off x="4357860" y="2829104"/>
              <a:ext cx="917216" cy="6062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e 237"/>
          <p:cNvGrpSpPr/>
          <p:nvPr/>
        </p:nvGrpSpPr>
        <p:grpSpPr>
          <a:xfrm>
            <a:off x="4519232" y="1152907"/>
            <a:ext cx="2699240" cy="2313602"/>
            <a:chOff x="4581834" y="1241392"/>
            <a:chExt cx="2699240" cy="2239516"/>
          </a:xfrm>
        </p:grpSpPr>
        <p:sp>
          <p:nvSpPr>
            <p:cNvPr id="3" name="Ellipse 2"/>
            <p:cNvSpPr/>
            <p:nvPr/>
          </p:nvSpPr>
          <p:spPr>
            <a:xfrm>
              <a:off x="4581834" y="1241392"/>
              <a:ext cx="2699240" cy="94169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ما الحاجة إلى </a:t>
              </a:r>
            </a:p>
            <a:p>
              <a:pPr algn="ctr"/>
              <a:r>
                <a:rPr lang="ar-DZ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تدخل المنسق ؟</a:t>
              </a:r>
              <a:endPara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7" name="Connecteur droit avec flèche 196"/>
            <p:cNvCxnSpPr/>
            <p:nvPr/>
          </p:nvCxnSpPr>
          <p:spPr>
            <a:xfrm>
              <a:off x="5989942" y="2143170"/>
              <a:ext cx="804972" cy="699602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avec flèche 197"/>
            <p:cNvCxnSpPr>
              <a:endCxn id="65" idx="0"/>
            </p:cNvCxnSpPr>
            <p:nvPr/>
          </p:nvCxnSpPr>
          <p:spPr>
            <a:xfrm flipH="1">
              <a:off x="5353025" y="2143170"/>
              <a:ext cx="646041" cy="133773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e 233"/>
          <p:cNvGrpSpPr/>
          <p:nvPr/>
        </p:nvGrpSpPr>
        <p:grpSpPr>
          <a:xfrm>
            <a:off x="797622" y="3347642"/>
            <a:ext cx="4266138" cy="398661"/>
            <a:chOff x="887606" y="2827129"/>
            <a:chExt cx="4087011" cy="398661"/>
          </a:xfrm>
        </p:grpSpPr>
        <p:sp>
          <p:nvSpPr>
            <p:cNvPr id="57" name="Rectangle 56"/>
            <p:cNvSpPr/>
            <p:nvPr/>
          </p:nvSpPr>
          <p:spPr>
            <a:xfrm>
              <a:off x="887606" y="2827129"/>
              <a:ext cx="2401550" cy="3986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المنتديات </a:t>
              </a:r>
              <a:endParaRPr lang="fr-FR" dirty="0"/>
            </a:p>
          </p:txBody>
        </p:sp>
        <p:grpSp>
          <p:nvGrpSpPr>
            <p:cNvPr id="210" name="Groupe 209"/>
            <p:cNvGrpSpPr/>
            <p:nvPr/>
          </p:nvGrpSpPr>
          <p:grpSpPr>
            <a:xfrm>
              <a:off x="3289156" y="2875875"/>
              <a:ext cx="1685461" cy="276999"/>
              <a:chOff x="3289156" y="2875875"/>
              <a:chExt cx="1685461" cy="276999"/>
            </a:xfrm>
          </p:grpSpPr>
          <p:cxnSp>
            <p:nvCxnSpPr>
              <p:cNvPr id="81" name="Connecteur droit avec flèche 80"/>
              <p:cNvCxnSpPr>
                <a:stCxn id="82" idx="1"/>
                <a:endCxn id="57" idx="3"/>
              </p:cNvCxnSpPr>
              <p:nvPr/>
            </p:nvCxnSpPr>
            <p:spPr>
              <a:xfrm flipH="1">
                <a:off x="3289156" y="3014375"/>
                <a:ext cx="276564" cy="120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ZoneTexte 81"/>
              <p:cNvSpPr txBox="1"/>
              <p:nvPr/>
            </p:nvSpPr>
            <p:spPr>
              <a:xfrm>
                <a:off x="3565720" y="2875875"/>
                <a:ext cx="757646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DZ" sz="1200" b="1" dirty="0" smtClean="0"/>
                  <a:t>ينشئ</a:t>
                </a:r>
                <a:r>
                  <a:rPr lang="ar-DZ" sz="1200" dirty="0" smtClean="0"/>
                  <a:t> </a:t>
                </a:r>
                <a:endParaRPr lang="fr-FR" sz="1200" dirty="0"/>
              </a:p>
            </p:txBody>
          </p:sp>
          <p:cxnSp>
            <p:nvCxnSpPr>
              <p:cNvPr id="208" name="Connecteur droit 207"/>
              <p:cNvCxnSpPr>
                <a:stCxn id="65" idx="1"/>
                <a:endCxn id="82" idx="3"/>
              </p:cNvCxnSpPr>
              <p:nvPr/>
            </p:nvCxnSpPr>
            <p:spPr>
              <a:xfrm flipH="1" flipV="1">
                <a:off x="4323365" y="3014375"/>
                <a:ext cx="651252" cy="253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6" name="Groupe 255"/>
          <p:cNvGrpSpPr/>
          <p:nvPr/>
        </p:nvGrpSpPr>
        <p:grpSpPr>
          <a:xfrm>
            <a:off x="874310" y="2782966"/>
            <a:ext cx="4329799" cy="777998"/>
            <a:chOff x="887146" y="2410309"/>
            <a:chExt cx="4465465" cy="760156"/>
          </a:xfrm>
        </p:grpSpPr>
        <p:sp>
          <p:nvSpPr>
            <p:cNvPr id="55" name="Rectangle 54"/>
            <p:cNvSpPr/>
            <p:nvPr/>
          </p:nvSpPr>
          <p:spPr>
            <a:xfrm>
              <a:off x="887146" y="2410309"/>
              <a:ext cx="2514266" cy="3635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dirty="0" smtClean="0"/>
                <a:t>المجموعات </a:t>
              </a:r>
              <a:r>
                <a:rPr lang="ar-DZ" dirty="0" err="1" smtClean="0"/>
                <a:t>الصغىرة</a:t>
              </a:r>
              <a:endParaRPr lang="fr-FR" dirty="0"/>
            </a:p>
          </p:txBody>
        </p:sp>
        <p:grpSp>
          <p:nvGrpSpPr>
            <p:cNvPr id="205" name="Groupe 204"/>
            <p:cNvGrpSpPr/>
            <p:nvPr/>
          </p:nvGrpSpPr>
          <p:grpSpPr>
            <a:xfrm>
              <a:off x="3397718" y="2477269"/>
              <a:ext cx="1954893" cy="693196"/>
              <a:chOff x="3397718" y="2477269"/>
              <a:chExt cx="1954893" cy="693196"/>
            </a:xfrm>
          </p:grpSpPr>
          <p:cxnSp>
            <p:nvCxnSpPr>
              <p:cNvPr id="11" name="Connecteur droit avec flèche 10"/>
              <p:cNvCxnSpPr/>
              <p:nvPr/>
            </p:nvCxnSpPr>
            <p:spPr>
              <a:xfrm flipH="1" flipV="1">
                <a:off x="3397718" y="2477269"/>
                <a:ext cx="411708" cy="2398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ZoneTexte 76"/>
              <p:cNvSpPr txBox="1"/>
              <p:nvPr/>
            </p:nvSpPr>
            <p:spPr>
              <a:xfrm>
                <a:off x="3660158" y="2547095"/>
                <a:ext cx="790036" cy="30777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DZ" sz="1400" dirty="0" smtClean="0"/>
                  <a:t>يشجع</a:t>
                </a:r>
                <a:endParaRPr lang="fr-FR" dirty="0"/>
              </a:p>
            </p:txBody>
          </p:sp>
          <p:cxnSp>
            <p:nvCxnSpPr>
              <p:cNvPr id="204" name="Connecteur droit 203"/>
              <p:cNvCxnSpPr/>
              <p:nvPr/>
            </p:nvCxnSpPr>
            <p:spPr>
              <a:xfrm flipH="1" flipV="1">
                <a:off x="4447327" y="2826613"/>
                <a:ext cx="905284" cy="3438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1" name="Groupe 360"/>
          <p:cNvGrpSpPr/>
          <p:nvPr/>
        </p:nvGrpSpPr>
        <p:grpSpPr>
          <a:xfrm>
            <a:off x="666427" y="3780696"/>
            <a:ext cx="4567399" cy="1871732"/>
            <a:chOff x="666427" y="3780696"/>
            <a:chExt cx="4567399" cy="1871732"/>
          </a:xfrm>
        </p:grpSpPr>
        <p:grpSp>
          <p:nvGrpSpPr>
            <p:cNvPr id="329" name="Groupe 328"/>
            <p:cNvGrpSpPr/>
            <p:nvPr/>
          </p:nvGrpSpPr>
          <p:grpSpPr>
            <a:xfrm>
              <a:off x="794454" y="3867527"/>
              <a:ext cx="4186921" cy="439909"/>
              <a:chOff x="874310" y="3867527"/>
              <a:chExt cx="4107064" cy="439909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874310" y="3930855"/>
                <a:ext cx="2420372" cy="37658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ar-DZ" dirty="0" smtClean="0"/>
                  <a:t>الطرائق المرئية </a:t>
                </a:r>
                <a:r>
                  <a:rPr lang="ar-DZ" sz="1200" dirty="0" smtClean="0"/>
                  <a:t>مثل 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ppt</a:t>
                </a:r>
                <a:r>
                  <a:rPr lang="ar-DZ" sz="1200" dirty="0" smtClean="0"/>
                  <a:t> </a:t>
                </a:r>
                <a:endParaRPr lang="fr-FR" sz="1200" dirty="0"/>
              </a:p>
            </p:txBody>
          </p:sp>
          <p:grpSp>
            <p:nvGrpSpPr>
              <p:cNvPr id="214" name="Groupe 213"/>
              <p:cNvGrpSpPr/>
              <p:nvPr/>
            </p:nvGrpSpPr>
            <p:grpSpPr>
              <a:xfrm>
                <a:off x="3294683" y="3867527"/>
                <a:ext cx="1686691" cy="337534"/>
                <a:chOff x="3243958" y="3462422"/>
                <a:chExt cx="1673573" cy="337534"/>
              </a:xfrm>
            </p:grpSpPr>
            <p:sp>
              <p:nvSpPr>
                <p:cNvPr id="87" name="ZoneTexte 86"/>
                <p:cNvSpPr txBox="1"/>
                <p:nvPr/>
              </p:nvSpPr>
              <p:spPr>
                <a:xfrm>
                  <a:off x="3639101" y="3462422"/>
                  <a:ext cx="788538" cy="253916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ar-DZ" sz="1050" dirty="0" smtClean="0"/>
                    <a:t>يستخدم </a:t>
                  </a:r>
                  <a:endParaRPr lang="fr-FR" sz="1050" dirty="0"/>
                </a:p>
              </p:txBody>
            </p:sp>
            <p:cxnSp>
              <p:nvCxnSpPr>
                <p:cNvPr id="97" name="Connecteur droit avec flèche 96"/>
                <p:cNvCxnSpPr>
                  <a:endCxn id="58" idx="3"/>
                </p:cNvCxnSpPr>
                <p:nvPr/>
              </p:nvCxnSpPr>
              <p:spPr>
                <a:xfrm flipH="1">
                  <a:off x="3243958" y="3635950"/>
                  <a:ext cx="384453" cy="7809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Connecteur droit 212"/>
                <p:cNvCxnSpPr/>
                <p:nvPr/>
              </p:nvCxnSpPr>
              <p:spPr>
                <a:xfrm flipH="1">
                  <a:off x="4427639" y="3555025"/>
                  <a:ext cx="489892" cy="2449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8" name="Groupe 327"/>
            <p:cNvGrpSpPr/>
            <p:nvPr/>
          </p:nvGrpSpPr>
          <p:grpSpPr>
            <a:xfrm>
              <a:off x="666427" y="3780696"/>
              <a:ext cx="4567399" cy="1871732"/>
              <a:chOff x="666427" y="3780696"/>
              <a:chExt cx="4567399" cy="1871732"/>
            </a:xfrm>
          </p:grpSpPr>
          <p:grpSp>
            <p:nvGrpSpPr>
              <p:cNvPr id="257" name="Groupe 256"/>
              <p:cNvGrpSpPr/>
              <p:nvPr/>
            </p:nvGrpSpPr>
            <p:grpSpPr>
              <a:xfrm>
                <a:off x="794453" y="4074382"/>
                <a:ext cx="4439373" cy="824321"/>
                <a:chOff x="830496" y="3873205"/>
                <a:chExt cx="4380030" cy="741295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830496" y="4279760"/>
                  <a:ext cx="2428663" cy="33474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DZ" dirty="0" err="1" smtClean="0"/>
                    <a:t>الأعمل</a:t>
                  </a:r>
                  <a:r>
                    <a:rPr lang="ar-DZ" dirty="0" smtClean="0"/>
                    <a:t> المنجزة </a:t>
                  </a:r>
                  <a:endParaRPr lang="fr-FR" dirty="0"/>
                </a:p>
              </p:txBody>
            </p:sp>
            <p:grpSp>
              <p:nvGrpSpPr>
                <p:cNvPr id="219" name="Groupe 218"/>
                <p:cNvGrpSpPr/>
                <p:nvPr/>
              </p:nvGrpSpPr>
              <p:grpSpPr>
                <a:xfrm>
                  <a:off x="3259159" y="3873205"/>
                  <a:ext cx="1951367" cy="628185"/>
                  <a:chOff x="3259159" y="3873205"/>
                  <a:chExt cx="1951367" cy="628185"/>
                </a:xfrm>
              </p:grpSpPr>
              <p:cxnSp>
                <p:nvCxnSpPr>
                  <p:cNvPr id="93" name="Connecteur droit avec flèche 92"/>
                  <p:cNvCxnSpPr>
                    <a:endCxn id="59" idx="3"/>
                  </p:cNvCxnSpPr>
                  <p:nvPr/>
                </p:nvCxnSpPr>
                <p:spPr>
                  <a:xfrm flipH="1">
                    <a:off x="3259159" y="4237096"/>
                    <a:ext cx="445749" cy="21003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ZoneTexte 94"/>
                  <p:cNvSpPr txBox="1"/>
                  <p:nvPr/>
                </p:nvSpPr>
                <p:spPr>
                  <a:xfrm>
                    <a:off x="3696179" y="3990722"/>
                    <a:ext cx="809305" cy="249100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ar-DZ" sz="1200" dirty="0" smtClean="0"/>
                      <a:t>يقوم بـ</a:t>
                    </a:r>
                    <a:endParaRPr lang="fr-FR" sz="1200" dirty="0"/>
                  </a:p>
                </p:txBody>
              </p:sp>
              <p:cxnSp>
                <p:nvCxnSpPr>
                  <p:cNvPr id="217" name="Connecteur droit 216"/>
                  <p:cNvCxnSpPr/>
                  <p:nvPr/>
                </p:nvCxnSpPr>
                <p:spPr>
                  <a:xfrm flipH="1">
                    <a:off x="4212887" y="3873205"/>
                    <a:ext cx="997639" cy="628185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5" name="Groupe 254"/>
              <p:cNvGrpSpPr/>
              <p:nvPr/>
            </p:nvGrpSpPr>
            <p:grpSpPr>
              <a:xfrm>
                <a:off x="666427" y="3780696"/>
                <a:ext cx="4232480" cy="1871732"/>
                <a:chOff x="785990" y="3415968"/>
                <a:chExt cx="4185496" cy="1871732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785990" y="4869015"/>
                  <a:ext cx="2555268" cy="418685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DZ" dirty="0" smtClean="0"/>
                    <a:t>التوجهات والتوصيات نشر </a:t>
                  </a:r>
                  <a:endParaRPr lang="fr-FR" dirty="0"/>
                </a:p>
              </p:txBody>
            </p:sp>
            <p:grpSp>
              <p:nvGrpSpPr>
                <p:cNvPr id="229" name="Groupe 228"/>
                <p:cNvGrpSpPr/>
                <p:nvPr/>
              </p:nvGrpSpPr>
              <p:grpSpPr>
                <a:xfrm>
                  <a:off x="3341258" y="3415968"/>
                  <a:ext cx="1630228" cy="1662390"/>
                  <a:chOff x="3341258" y="3415968"/>
                  <a:chExt cx="1630228" cy="1662390"/>
                </a:xfrm>
              </p:grpSpPr>
              <p:cxnSp>
                <p:nvCxnSpPr>
                  <p:cNvPr id="106" name="Connecteur droit avec flèche 105"/>
                  <p:cNvCxnSpPr>
                    <a:endCxn id="60" idx="3"/>
                  </p:cNvCxnSpPr>
                  <p:nvPr/>
                </p:nvCxnSpPr>
                <p:spPr>
                  <a:xfrm flipH="1">
                    <a:off x="3341258" y="4852244"/>
                    <a:ext cx="319434" cy="22611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0" name="ZoneTexte 119"/>
                  <p:cNvSpPr txBox="1"/>
                  <p:nvPr/>
                </p:nvSpPr>
                <p:spPr>
                  <a:xfrm>
                    <a:off x="3689944" y="4454333"/>
                    <a:ext cx="612813" cy="276999"/>
                  </a:xfrm>
                  <a:prstGeom prst="rect">
                    <a:avLst/>
                  </a:prstGeom>
                  <a:solidFill>
                    <a:srgbClr val="92D05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ar-DZ" sz="1200" dirty="0" smtClean="0"/>
                      <a:t>يدعم</a:t>
                    </a:r>
                    <a:endParaRPr lang="fr-FR" sz="1200" dirty="0"/>
                  </a:p>
                </p:txBody>
              </p:sp>
              <p:cxnSp>
                <p:nvCxnSpPr>
                  <p:cNvPr id="223" name="Connecteur droit 222"/>
                  <p:cNvCxnSpPr>
                    <a:endCxn id="65" idx="2"/>
                  </p:cNvCxnSpPr>
                  <p:nvPr/>
                </p:nvCxnSpPr>
                <p:spPr>
                  <a:xfrm flipV="1">
                    <a:off x="4555294" y="3415968"/>
                    <a:ext cx="416192" cy="718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259" name="Groupe 258"/>
          <p:cNvGrpSpPr/>
          <p:nvPr/>
        </p:nvGrpSpPr>
        <p:grpSpPr>
          <a:xfrm>
            <a:off x="6945741" y="3338710"/>
            <a:ext cx="5105033" cy="2083366"/>
            <a:chOff x="6999179" y="3338364"/>
            <a:chExt cx="5105033" cy="2083366"/>
          </a:xfrm>
        </p:grpSpPr>
        <p:grpSp>
          <p:nvGrpSpPr>
            <p:cNvPr id="251" name="Groupe 250"/>
            <p:cNvGrpSpPr/>
            <p:nvPr/>
          </p:nvGrpSpPr>
          <p:grpSpPr>
            <a:xfrm>
              <a:off x="6999179" y="3338364"/>
              <a:ext cx="4269946" cy="2083366"/>
              <a:chOff x="6999179" y="3338364"/>
              <a:chExt cx="4269946" cy="208336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161226" y="4957215"/>
                <a:ext cx="2107899" cy="464515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rtl="1"/>
                <a:r>
                  <a:rPr lang="ar-DZ" dirty="0" smtClean="0"/>
                  <a:t>التبادل </a:t>
                </a:r>
                <a:r>
                  <a:rPr lang="fr-FR" dirty="0" smtClean="0"/>
                  <a:t> </a:t>
                </a:r>
                <a:r>
                  <a:rPr lang="ar-DZ" dirty="0" smtClean="0"/>
                  <a:t>عبر </a:t>
                </a:r>
                <a:r>
                  <a:rPr lang="fr-FR" dirty="0" smtClean="0"/>
                  <a:t>TICE</a:t>
                </a:r>
                <a:endParaRPr lang="fr-FR" dirty="0"/>
              </a:p>
            </p:txBody>
          </p:sp>
          <p:grpSp>
            <p:nvGrpSpPr>
              <p:cNvPr id="184" name="Groupe 183"/>
              <p:cNvGrpSpPr/>
              <p:nvPr/>
            </p:nvGrpSpPr>
            <p:grpSpPr>
              <a:xfrm>
                <a:off x="6999179" y="3338364"/>
                <a:ext cx="2162047" cy="1851109"/>
                <a:chOff x="6947941" y="3394415"/>
                <a:chExt cx="2162047" cy="1851109"/>
              </a:xfrm>
            </p:grpSpPr>
            <p:cxnSp>
              <p:nvCxnSpPr>
                <p:cNvPr id="50" name="Connecteur droit avec flèche 49"/>
                <p:cNvCxnSpPr/>
                <p:nvPr/>
              </p:nvCxnSpPr>
              <p:spPr>
                <a:xfrm>
                  <a:off x="8400035" y="4724659"/>
                  <a:ext cx="709953" cy="5208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ZoneTexte 179"/>
                <p:cNvSpPr txBox="1"/>
                <p:nvPr/>
              </p:nvSpPr>
              <p:spPr>
                <a:xfrm>
                  <a:off x="7805135" y="4428441"/>
                  <a:ext cx="793324" cy="30777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ar-DZ" sz="1400" dirty="0" smtClean="0"/>
                    <a:t>يجري</a:t>
                  </a:r>
                  <a:endParaRPr lang="fr-FR" sz="1400" dirty="0"/>
                </a:p>
              </p:txBody>
            </p:sp>
            <p:cxnSp>
              <p:nvCxnSpPr>
                <p:cNvPr id="182" name="Connecteur droit 181"/>
                <p:cNvCxnSpPr/>
                <p:nvPr/>
              </p:nvCxnSpPr>
              <p:spPr>
                <a:xfrm>
                  <a:off x="6947941" y="3394415"/>
                  <a:ext cx="1103497" cy="108494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58" name="Image 2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44156" y="4957215"/>
              <a:ext cx="660056" cy="464515"/>
            </a:xfrm>
            <a:prstGeom prst="rect">
              <a:avLst/>
            </a:prstGeom>
          </p:spPr>
        </p:pic>
      </p:grpSp>
      <p:sp>
        <p:nvSpPr>
          <p:cNvPr id="332" name="Rectangle à coins arrondis 331"/>
          <p:cNvSpPr/>
          <p:nvPr/>
        </p:nvSpPr>
        <p:spPr>
          <a:xfrm>
            <a:off x="3099661" y="5857875"/>
            <a:ext cx="6586780" cy="585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 smtClean="0"/>
              <a:t>تحول دور المنسق من الإداري  إلى المرافق</a:t>
            </a:r>
          </a:p>
          <a:p>
            <a:pPr algn="ctr"/>
            <a:r>
              <a:rPr lang="ar-DZ" dirty="0" smtClean="0"/>
              <a:t>  </a:t>
            </a:r>
            <a:endParaRPr lang="fr-FR" dirty="0"/>
          </a:p>
        </p:txBody>
      </p:sp>
      <p:grpSp>
        <p:nvGrpSpPr>
          <p:cNvPr id="357" name="Groupe 356"/>
          <p:cNvGrpSpPr/>
          <p:nvPr/>
        </p:nvGrpSpPr>
        <p:grpSpPr>
          <a:xfrm>
            <a:off x="3298154" y="360299"/>
            <a:ext cx="5440620" cy="736398"/>
            <a:chOff x="3312191" y="483231"/>
            <a:chExt cx="5440620" cy="736398"/>
          </a:xfrm>
        </p:grpSpPr>
        <p:sp>
          <p:nvSpPr>
            <p:cNvPr id="333" name="Rectangle à coins arrondis 332"/>
            <p:cNvSpPr/>
            <p:nvPr/>
          </p:nvSpPr>
          <p:spPr>
            <a:xfrm>
              <a:off x="3312191" y="483231"/>
              <a:ext cx="5440620" cy="4797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DZ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فضلا عن </a:t>
              </a:r>
              <a:r>
                <a:rPr lang="ar-DZ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مواقع </a:t>
              </a:r>
              <a:r>
                <a:rPr lang="ar-DZ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ا لليونسكو ولألكسو ومنصات  الأنترنت</a:t>
              </a:r>
              <a:endParaRPr lang="fr-F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Connecteur droit avec flèche 354"/>
            <p:cNvCxnSpPr/>
            <p:nvPr/>
          </p:nvCxnSpPr>
          <p:spPr>
            <a:xfrm>
              <a:off x="6005007" y="962939"/>
              <a:ext cx="0" cy="256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3990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3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787782"/>
            <a:ext cx="11422251" cy="59229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69763" y="170481"/>
            <a:ext cx="72532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DZ" dirty="0" smtClean="0"/>
              <a:t>وضعية المكتسبات القبلية 1 لدى المنسقين </a:t>
            </a:r>
            <a:r>
              <a:rPr lang="ar-DZ" dirty="0" err="1" smtClean="0"/>
              <a:t>الولائيين</a:t>
            </a:r>
            <a:r>
              <a:rPr lang="ar-DZ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70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78" y="914400"/>
            <a:ext cx="10042902" cy="568787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76773" y="0"/>
            <a:ext cx="76406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dirty="0" smtClean="0"/>
              <a:t>وضعية المكتسبات القبلية 2 للمنسقين </a:t>
            </a:r>
            <a:r>
              <a:rPr lang="ar-DZ" dirty="0" err="1" smtClean="0"/>
              <a:t>الولائيين</a:t>
            </a:r>
            <a:r>
              <a:rPr lang="ar-DZ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7986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" y="1152907"/>
            <a:ext cx="10848814" cy="57050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26603" y="464949"/>
            <a:ext cx="681925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dirty="0" smtClean="0"/>
              <a:t>وضعية المكتسبات لدى المنسقين </a:t>
            </a:r>
            <a:r>
              <a:rPr lang="ar-DZ" dirty="0" err="1" smtClean="0"/>
              <a:t>الولائيين</a:t>
            </a:r>
            <a:r>
              <a:rPr lang="ar-DZ" dirty="0" smtClean="0"/>
              <a:t>  3 –المنصات التعليمية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798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5506" y="3343701"/>
            <a:ext cx="9443800" cy="79223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Solutions d’apprentissage à distance (en </a:t>
            </a:r>
            <a:r>
              <a:rPr lang="fr-FR" sz="2800" dirty="0" smtClean="0">
                <a:solidFill>
                  <a:srgbClr val="FF0000"/>
                </a:solidFill>
              </a:rPr>
              <a:t>anglais)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20222" y="4613607"/>
            <a:ext cx="9443800" cy="477009"/>
          </a:xfrm>
        </p:spPr>
        <p:txBody>
          <a:bodyPr/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fr.unesco.org/covid19/educationresponse/solutions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76921" y="1334532"/>
            <a:ext cx="909327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3600" dirty="0">
                <a:solidFill>
                  <a:srgbClr val="FF0000"/>
                </a:solidFill>
              </a:rPr>
              <a:t>حلول للتعلّم عن بعد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4091" y="2219699"/>
            <a:ext cx="921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b="1" dirty="0">
                <a:hlinkClick r:id="rId3"/>
              </a:rPr>
              <a:t>ar.unesco.org/themes/education-emergencies/coronavirus-school-closures/solutions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821373" y="423081"/>
            <a:ext cx="38350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Document de l’UNESCO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459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3747" y="258985"/>
            <a:ext cx="8911687" cy="52879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DZ" dirty="0" smtClean="0"/>
              <a:t>مكونات خطة العمل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0034" y="1152907"/>
            <a:ext cx="8915400" cy="32908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r>
              <a:rPr lang="ar-DZ" dirty="0" smtClean="0">
                <a:solidFill>
                  <a:schemeClr val="tx1"/>
                </a:solidFill>
              </a:rPr>
              <a:t>1.إنشاء  </a:t>
            </a:r>
            <a:r>
              <a:rPr lang="ar-DZ" dirty="0">
                <a:solidFill>
                  <a:schemeClr val="tx1"/>
                </a:solidFill>
              </a:rPr>
              <a:t>حساب </a:t>
            </a:r>
            <a:r>
              <a:rPr lang="fr-FR" b="1" dirty="0">
                <a:solidFill>
                  <a:srgbClr val="FF0000"/>
                </a:solidFill>
              </a:rPr>
              <a:t>GMAIL </a:t>
            </a:r>
            <a:r>
              <a:rPr lang="ar-DZ" dirty="0"/>
              <a:t>شخصي لكل </a:t>
            </a:r>
            <a:r>
              <a:rPr lang="ar-DZ" dirty="0" smtClean="0"/>
              <a:t>متكون  </a:t>
            </a:r>
          </a:p>
          <a:p>
            <a:pPr marL="0" indent="0" algn="r" rtl="1">
              <a:buNone/>
            </a:pPr>
            <a:r>
              <a:rPr lang="ar-DZ" dirty="0" smtClean="0"/>
              <a:t>2.إنشاء  عروض باستخدام </a:t>
            </a:r>
            <a:r>
              <a:rPr lang="ar-DZ" dirty="0"/>
              <a:t>تطبيقات كلاسيكية مثل </a:t>
            </a:r>
            <a:r>
              <a:rPr lang="fr-FR" b="1" dirty="0">
                <a:solidFill>
                  <a:srgbClr val="FF0000"/>
                </a:solidFill>
              </a:rPr>
              <a:t>WORD </a:t>
            </a:r>
            <a:r>
              <a:rPr lang="ar-DZ" b="1" dirty="0">
                <a:solidFill>
                  <a:srgbClr val="FF0000"/>
                </a:solidFill>
              </a:rPr>
              <a:t>و </a:t>
            </a:r>
            <a:r>
              <a:rPr lang="fr-FR" b="1" dirty="0" smtClean="0">
                <a:solidFill>
                  <a:srgbClr val="FF0000"/>
                </a:solidFill>
              </a:rPr>
              <a:t>PPT</a:t>
            </a:r>
            <a:endParaRPr lang="ar-DZ" b="1" dirty="0" smtClean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r>
              <a:rPr lang="ar-DZ" b="1" dirty="0" smtClean="0">
                <a:solidFill>
                  <a:srgbClr val="FF0000"/>
                </a:solidFill>
              </a:rPr>
              <a:t>3.ن</a:t>
            </a:r>
            <a:r>
              <a:rPr lang="ar-DZ" dirty="0" smtClean="0"/>
              <a:t>حويل عروض من </a:t>
            </a:r>
            <a:r>
              <a:rPr lang="fr-FR" dirty="0" err="1" smtClean="0"/>
              <a:t>ppt</a:t>
            </a:r>
            <a:r>
              <a:rPr lang="fr-FR" dirty="0" smtClean="0"/>
              <a:t> </a:t>
            </a:r>
            <a:r>
              <a:rPr lang="ar-DZ" dirty="0"/>
              <a:t>إلى </a:t>
            </a:r>
            <a:r>
              <a:rPr lang="ar-DZ" b="1" dirty="0">
                <a:solidFill>
                  <a:srgbClr val="FF0000"/>
                </a:solidFill>
              </a:rPr>
              <a:t>فيديو</a:t>
            </a:r>
          </a:p>
          <a:p>
            <a:pPr marL="0" indent="0" algn="r" rtl="1">
              <a:buNone/>
            </a:pPr>
            <a:r>
              <a:rPr lang="ar-DZ" dirty="0" smtClean="0"/>
              <a:t>4.إعداد  </a:t>
            </a:r>
            <a:r>
              <a:rPr lang="ar-DZ" dirty="0"/>
              <a:t>استبيانات تقييم  </a:t>
            </a:r>
            <a:r>
              <a:rPr lang="ar-DZ" dirty="0" smtClean="0"/>
              <a:t>آلي  عبر </a:t>
            </a:r>
            <a:r>
              <a:rPr lang="fr-FR" b="1" dirty="0">
                <a:solidFill>
                  <a:srgbClr val="FF0000"/>
                </a:solidFill>
              </a:rPr>
              <a:t>GOOGLE FORMS</a:t>
            </a:r>
          </a:p>
          <a:p>
            <a:pPr marL="0" indent="0" algn="r" rtl="1">
              <a:buNone/>
            </a:pPr>
            <a:r>
              <a:rPr lang="ar-DZ" dirty="0" smtClean="0"/>
              <a:t>5. إنشاء قناة </a:t>
            </a:r>
            <a:r>
              <a:rPr lang="fr-FR" b="1" dirty="0">
                <a:solidFill>
                  <a:srgbClr val="FF0000"/>
                </a:solidFill>
              </a:rPr>
              <a:t>YOUTUBE</a:t>
            </a:r>
          </a:p>
          <a:p>
            <a:pPr marL="0" indent="0" algn="r" rtl="1">
              <a:buNone/>
            </a:pPr>
            <a:r>
              <a:rPr lang="ar-DZ" dirty="0" smtClean="0"/>
              <a:t>6. استعمال فضاء تخزين الموارد  </a:t>
            </a:r>
            <a:r>
              <a:rPr lang="fr-FR" b="1" dirty="0" smtClean="0">
                <a:solidFill>
                  <a:srgbClr val="FF0000"/>
                </a:solidFill>
              </a:rPr>
              <a:t>DRIVE</a:t>
            </a:r>
            <a:r>
              <a:rPr lang="fr-FR" dirty="0" smtClean="0"/>
              <a:t> </a:t>
            </a:r>
            <a:endParaRPr lang="ar-DZ" dirty="0"/>
          </a:p>
          <a:p>
            <a:pPr marL="0" indent="0" algn="r" rtl="1">
              <a:buNone/>
            </a:pPr>
            <a:r>
              <a:rPr lang="ar-DZ" dirty="0" smtClean="0"/>
              <a:t>7إنشاء فصول  افتراضية  دراسية  </a:t>
            </a:r>
            <a:r>
              <a:rPr lang="fr-FR" b="1" dirty="0" smtClean="0">
                <a:solidFill>
                  <a:srgbClr val="FF0000"/>
                </a:solidFill>
              </a:rPr>
              <a:t>Classrooms</a:t>
            </a:r>
            <a:r>
              <a:rPr lang="fr-FR" dirty="0" smtClean="0"/>
              <a:t> </a:t>
            </a:r>
            <a:endParaRPr lang="ar-DZ" dirty="0"/>
          </a:p>
          <a:p>
            <a:pPr marL="0" indent="0" algn="r" rtl="1">
              <a:buNone/>
            </a:pPr>
            <a:r>
              <a:rPr lang="ar-DZ" dirty="0" smtClean="0"/>
              <a:t>8.تنظيم تفاعل تكويني  عبر منصتي </a:t>
            </a:r>
            <a:r>
              <a:rPr lang="fr-FR" b="1" dirty="0" smtClean="0">
                <a:solidFill>
                  <a:srgbClr val="FF0000"/>
                </a:solidFill>
              </a:rPr>
              <a:t>ZOOM </a:t>
            </a:r>
            <a:r>
              <a:rPr lang="ar-DZ" b="1" dirty="0">
                <a:solidFill>
                  <a:srgbClr val="FF0000"/>
                </a:solidFill>
              </a:rPr>
              <a:t>و </a:t>
            </a:r>
            <a:r>
              <a:rPr lang="fr-FR" b="1" dirty="0">
                <a:solidFill>
                  <a:srgbClr val="FF0000"/>
                </a:solidFill>
              </a:rPr>
              <a:t>GOOGLE MEET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17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847" y="209057"/>
            <a:ext cx="11019294" cy="5787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Etapes et outils de mise en œuvre de la stratégie de e-learning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397" y="960895"/>
            <a:ext cx="11019295" cy="531591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fr-FR" dirty="0" smtClean="0"/>
              <a:t>Créer/disposer  d’un </a:t>
            </a:r>
            <a:r>
              <a:rPr lang="fr-FR" b="1" dirty="0" smtClean="0">
                <a:solidFill>
                  <a:srgbClr val="FF0000"/>
                </a:solidFill>
              </a:rPr>
              <a:t>COMPTE  GMAIL </a:t>
            </a:r>
            <a:r>
              <a:rPr lang="fr-FR" dirty="0" smtClean="0"/>
              <a:t>personnel  pour chaque apprenant et  enseignant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Créer des supports (des cours) pédagogiques en utilisant des applications classique telles que </a:t>
            </a:r>
            <a:r>
              <a:rPr lang="fr-FR" b="1" dirty="0" smtClean="0">
                <a:solidFill>
                  <a:srgbClr val="FF0000"/>
                </a:solidFill>
              </a:rPr>
              <a:t>WORD, PPT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Créer/transformer  des cours  </a:t>
            </a:r>
            <a:r>
              <a:rPr lang="fr-FR" dirty="0" err="1" smtClean="0">
                <a:solidFill>
                  <a:schemeClr val="tx1"/>
                </a:solidFill>
              </a:rPr>
              <a:t>ppt</a:t>
            </a:r>
            <a:r>
              <a:rPr lang="fr-FR" dirty="0" smtClean="0">
                <a:solidFill>
                  <a:schemeClr val="tx1"/>
                </a:solidFill>
              </a:rPr>
              <a:t> en </a:t>
            </a:r>
            <a:r>
              <a:rPr lang="fr-FR" b="1" dirty="0" smtClean="0">
                <a:solidFill>
                  <a:srgbClr val="FF0000"/>
                </a:solidFill>
              </a:rPr>
              <a:t>VIDEO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Elaborer des  questionnaires  d’évaluation   d’</a:t>
            </a:r>
            <a:r>
              <a:rPr lang="fr-FR" dirty="0" err="1" smtClean="0">
                <a:solidFill>
                  <a:schemeClr val="tx1"/>
                </a:solidFill>
              </a:rPr>
              <a:t>enquéte</a:t>
            </a:r>
            <a:r>
              <a:rPr lang="fr-FR" dirty="0" smtClean="0">
                <a:solidFill>
                  <a:schemeClr val="tx1"/>
                </a:solidFill>
              </a:rPr>
              <a:t>  (profs pour les  élèves , admin pour parents)  via </a:t>
            </a:r>
            <a:r>
              <a:rPr lang="fr-FR" b="1" dirty="0" smtClean="0">
                <a:solidFill>
                  <a:srgbClr val="FF0000"/>
                </a:solidFill>
              </a:rPr>
              <a:t>GOOGLE FORMS</a:t>
            </a:r>
          </a:p>
          <a:p>
            <a:pPr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Créer/disposer  d’ une </a:t>
            </a:r>
            <a:r>
              <a:rPr lang="fr-FR" b="1" dirty="0" smtClean="0">
                <a:solidFill>
                  <a:srgbClr val="FF0000"/>
                </a:solidFill>
              </a:rPr>
              <a:t>CHAINE 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YOUTUBE </a:t>
            </a:r>
            <a:endParaRPr lang="fr-FR" b="1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</a:pPr>
            <a:r>
              <a:rPr lang="fr-FR" dirty="0" smtClean="0"/>
              <a:t>Accéder au </a:t>
            </a:r>
            <a:r>
              <a:rPr lang="fr-FR" b="1" dirty="0" smtClean="0">
                <a:solidFill>
                  <a:srgbClr val="FF0000"/>
                </a:solidFill>
              </a:rPr>
              <a:t>DRIVE </a:t>
            </a:r>
            <a:r>
              <a:rPr lang="fr-FR" dirty="0" smtClean="0"/>
              <a:t>pour disposer des ressources</a:t>
            </a:r>
          </a:p>
          <a:p>
            <a:pPr>
              <a:buFont typeface="+mj-lt"/>
              <a:buAutoNum type="arabicPeriod"/>
            </a:pPr>
            <a:r>
              <a:rPr lang="fr-FR" dirty="0" smtClean="0"/>
              <a:t>Créer  des </a:t>
            </a:r>
            <a:r>
              <a:rPr lang="fr-FR" b="1" dirty="0" smtClean="0">
                <a:solidFill>
                  <a:srgbClr val="FF0000"/>
                </a:solidFill>
              </a:rPr>
              <a:t>CLASSROOM</a:t>
            </a:r>
            <a:r>
              <a:rPr lang="fr-FR" dirty="0" smtClean="0"/>
              <a:t>(les enseignants)</a:t>
            </a:r>
            <a:endParaRPr lang="fr-FR" dirty="0"/>
          </a:p>
          <a:p>
            <a:pPr>
              <a:buFont typeface="+mj-lt"/>
              <a:buAutoNum type="arabicPeriod"/>
            </a:pPr>
            <a:r>
              <a:rPr lang="fr-FR" dirty="0" smtClean="0"/>
              <a:t>Organiser l’interactivité pédagogique les rencontre et les réunion  via des plateforme de communication comme </a:t>
            </a:r>
            <a:r>
              <a:rPr lang="fr-FR" b="1" dirty="0" smtClean="0">
                <a:solidFill>
                  <a:srgbClr val="FF0000"/>
                </a:solidFill>
              </a:rPr>
              <a:t>ZOOM, GOOGLE MEET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971C-5A45-4007-8A3A-AD9468AA36F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3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12690</TotalTime>
  <Words>760</Words>
  <Application>Microsoft Office PowerPoint</Application>
  <PresentationFormat>Grand écran</PresentationFormat>
  <Paragraphs>161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Tahoma</vt:lpstr>
      <vt:lpstr>Times New Roman</vt:lpstr>
      <vt:lpstr>Wingdings 3</vt:lpstr>
      <vt:lpstr>Brin</vt:lpstr>
      <vt:lpstr> برنامج التكوين:  توظيف تكنولوجيات الإعلام والاتصال  في تنسيق عمل شبكة المدارس المنتسبة  و الأنشطة  التعليمية - التعلمية Programme de formation: UTILISATION DES TICs POUR COORDINATION DU RESEAU DES ECOLES ASSOCIEES  ET  LES ACTIVITES D’’ENSEIGNMENT- APPRENTISSAGE </vt:lpstr>
      <vt:lpstr> ضرورة الاستجابة إلى:  - حاجات التواصل  من أجل التنسيق والتنشيط   - التكفل بمتطلبات استعمال التكنولوجيات في خدمة التربية والأنشطة الثقافية</vt:lpstr>
      <vt:lpstr>Présentation PowerPoint</vt:lpstr>
      <vt:lpstr>Présentation PowerPoint</vt:lpstr>
      <vt:lpstr>Présentation PowerPoint</vt:lpstr>
      <vt:lpstr>Présentation PowerPoint</vt:lpstr>
      <vt:lpstr>Solutions d’apprentissage à distance (en anglais)</vt:lpstr>
      <vt:lpstr>مكونات خطة العمل </vt:lpstr>
      <vt:lpstr>Etapes et outils de mise en œuvre de la stratégie de e-learning</vt:lpstr>
      <vt:lpstr>Présentation PowerPoint</vt:lpstr>
      <vt:lpstr>كيف نتعلم اليوم؟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Microsoft</cp:lastModifiedBy>
  <cp:revision>271</cp:revision>
  <dcterms:created xsi:type="dcterms:W3CDTF">2020-04-03T13:14:28Z</dcterms:created>
  <dcterms:modified xsi:type="dcterms:W3CDTF">2022-02-10T18:46:23Z</dcterms:modified>
</cp:coreProperties>
</file>